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emf" ContentType="image/x-emf"/>
  <Default Extension="jpeg" ContentType="image/jpeg"/>
  <Default Extension="mov" ContentType="video/quicktime"/>
  <Default Extension="wmf" ContentType="image/x-wmf"/>
  <Default Extension="rels" ContentType="application/vnd.openxmlformats-package.relationships+xml"/>
  <Default Extension="xml" ContentType="application/xml"/>
  <Default Extension="gif" ContentType="image/gif"/>
  <Default Extension="tif" ContentType="image/tif"/>
  <Default Extension="vml" ContentType="application/vnd.openxmlformats-officedocument.vmlDrawing"/>
  <Default Extension="mp4" ContentType="video/mp4"/>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67.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7" r:id="rId2"/>
    <p:sldId id="617" r:id="rId3"/>
    <p:sldId id="401" r:id="rId4"/>
    <p:sldId id="260" r:id="rId5"/>
    <p:sldId id="262" r:id="rId6"/>
    <p:sldId id="402" r:id="rId7"/>
    <p:sldId id="403" r:id="rId8"/>
    <p:sldId id="268" r:id="rId9"/>
    <p:sldId id="258" r:id="rId10"/>
    <p:sldId id="259" r:id="rId11"/>
    <p:sldId id="287" r:id="rId12"/>
    <p:sldId id="395" r:id="rId13"/>
    <p:sldId id="397" r:id="rId14"/>
    <p:sldId id="398" r:id="rId15"/>
    <p:sldId id="399" r:id="rId16"/>
    <p:sldId id="291" r:id="rId17"/>
    <p:sldId id="296" r:id="rId18"/>
    <p:sldId id="396" r:id="rId19"/>
    <p:sldId id="261" r:id="rId20"/>
    <p:sldId id="618" r:id="rId21"/>
    <p:sldId id="400" r:id="rId22"/>
    <p:sldId id="265" r:id="rId23"/>
    <p:sldId id="391" r:id="rId24"/>
    <p:sldId id="392" r:id="rId25"/>
    <p:sldId id="393" r:id="rId26"/>
    <p:sldId id="266" r:id="rId27"/>
    <p:sldId id="256" r:id="rId28"/>
    <p:sldId id="416" r:id="rId29"/>
    <p:sldId id="418" r:id="rId30"/>
    <p:sldId id="548" r:id="rId31"/>
    <p:sldId id="376" r:id="rId32"/>
    <p:sldId id="578" r:id="rId33"/>
    <p:sldId id="386" r:id="rId34"/>
    <p:sldId id="600" r:id="rId35"/>
    <p:sldId id="377" r:id="rId36"/>
    <p:sldId id="591" r:id="rId37"/>
    <p:sldId id="383" r:id="rId38"/>
    <p:sldId id="286" r:id="rId39"/>
    <p:sldId id="601" r:id="rId40"/>
    <p:sldId id="603" r:id="rId41"/>
    <p:sldId id="604" r:id="rId42"/>
    <p:sldId id="365" r:id="rId43"/>
    <p:sldId id="602" r:id="rId44"/>
    <p:sldId id="410" r:id="rId45"/>
    <p:sldId id="411" r:id="rId46"/>
    <p:sldId id="609" r:id="rId47"/>
    <p:sldId id="607" r:id="rId48"/>
    <p:sldId id="608" r:id="rId49"/>
    <p:sldId id="605" r:id="rId50"/>
    <p:sldId id="606" r:id="rId51"/>
    <p:sldId id="293" r:id="rId52"/>
    <p:sldId id="294" r:id="rId53"/>
    <p:sldId id="412" r:id="rId54"/>
    <p:sldId id="295" r:id="rId55"/>
    <p:sldId id="610" r:id="rId56"/>
    <p:sldId id="407" r:id="rId57"/>
    <p:sldId id="611" r:id="rId58"/>
    <p:sldId id="545" r:id="rId59"/>
    <p:sldId id="615" r:id="rId60"/>
    <p:sldId id="339" r:id="rId61"/>
    <p:sldId id="351" r:id="rId62"/>
    <p:sldId id="592" r:id="rId63"/>
    <p:sldId id="612" r:id="rId64"/>
    <p:sldId id="616" r:id="rId65"/>
    <p:sldId id="613" r:id="rId66"/>
    <p:sldId id="614" r:id="rId67"/>
    <p:sldId id="394" r:id="rId68"/>
    <p:sldId id="414" r:id="rId6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2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FF0000"/>
    <a:srgbClr val="00B05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28"/>
    <p:restoredTop sz="81425"/>
  </p:normalViewPr>
  <p:slideViewPr>
    <p:cSldViewPr snapToGrid="0" snapToObjects="1" showGuides="1">
      <p:cViewPr>
        <p:scale>
          <a:sx n="115" d="100"/>
          <a:sy n="115" d="100"/>
        </p:scale>
        <p:origin x="-104" y="440"/>
      </p:cViewPr>
      <p:guideLst>
        <p:guide orient="horz" pos="372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C3A22-DCD4-0448-A592-70AD42CCD74A}" type="datetimeFigureOut">
              <a:rPr lang="es-ES" smtClean="0"/>
              <a:t>8/7/25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9A209-A1C4-2641-BC61-523A907368B5}" type="slidenum">
              <a:rPr lang="es-ES" smtClean="0"/>
              <a:t>‹#›</a:t>
            </a:fld>
            <a:endParaRPr lang="es-ES"/>
          </a:p>
        </p:txBody>
      </p:sp>
    </p:spTree>
    <p:extLst>
      <p:ext uri="{BB962C8B-B14F-4D97-AF65-F5344CB8AC3E}">
        <p14:creationId xmlns:p14="http://schemas.microsoft.com/office/powerpoint/2010/main" val="830699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a:defRPr sz="1100"/>
            </a:pPr>
            <a:r>
              <a:t>When we think of perception to typically think of object recognition. However, another important aspect of perception is the ability to measure and compare the magnitude of various simple sensory dimensions.</a:t>
            </a:r>
          </a:p>
          <a:p>
            <a:pPr>
              <a:defRPr sz="1100"/>
            </a:pPr>
            <a:r>
              <a:t>For instance, in this picture, the size of a cow can be used to infer it’s distance, and in conditions when vision is unreliable, measurements of loudness can be used for the same purpose.</a:t>
            </a:r>
          </a:p>
        </p:txBody>
      </p:sp>
    </p:spTree>
    <p:extLst>
      <p:ext uri="{BB962C8B-B14F-4D97-AF65-F5344CB8AC3E}">
        <p14:creationId xmlns:p14="http://schemas.microsoft.com/office/powerpoint/2010/main" val="3218065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6036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79413" y="685800"/>
            <a:ext cx="6099175"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a:defRPr sz="2000"/>
            </a:pPr>
            <a:r>
              <a:t>Such build-up of information is also what your brain does when faced with a foggy forest: rather than making a blink-of-an-eye decision, it adds up information over some time. In this graph, the upper bound means you just saw a cat and can relax, whereas the lower boundary indicates you’d better run very fast. On a sunny day, there is not much noise and the cat evidence builds up fast. However, if you can’t see the cat very well, as in this light-green trace, you might take longer to integrate enough evidence. If there’s a tiger, on the other hand, the evidence will go towards the other boundary in this red trace.</a:t>
            </a:r>
          </a:p>
          <a:p>
            <a:pPr>
              <a:defRPr sz="2000"/>
            </a:pPr>
            <a:endParaRPr/>
          </a:p>
          <a:p>
            <a:pPr>
              <a:defRPr sz="2000"/>
            </a:pPr>
            <a:r>
              <a:t>Evolutionarily, this method gives you the advantage of making an informed choice based on all the information out there in the world, rather than running for your life each time you hear something behind you.The beauty of this methods is that it’s optimal in a very precise sense: if there is limited information available in noise, then by accumulating evidence you average out the noise and make the best possible decision. </a:t>
            </a:r>
          </a:p>
        </p:txBody>
      </p:sp>
    </p:spTree>
    <p:extLst>
      <p:ext uri="{BB962C8B-B14F-4D97-AF65-F5344CB8AC3E}">
        <p14:creationId xmlns:p14="http://schemas.microsoft.com/office/powerpoint/2010/main" val="4003770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79413" y="685800"/>
            <a:ext cx="6099175"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a:defRPr sz="2000"/>
            </a:pPr>
            <a:r>
              <a:rPr dirty="0"/>
              <a:t>Let’s go to the last example. One important missing piece of the puzzle so far, is that it would always take the same amount of time to integrate our evidence. But what if you’re in a hurry, and need quick decision making? The easiest solution here is to change your decision bound. So far, we have always seen this same solid line where the evidence integration stops. However, when you need quick decision making, you can use this dotted line here instead: because less evidence is needed, your decision will be reached faster. Research has shown that in all kinds of situations, people can be flexible in how much evidence they accumulate if their goal changes from making less mistakes to being faster. </a:t>
            </a:r>
          </a:p>
          <a:p>
            <a:pPr>
              <a:defRPr sz="2000"/>
            </a:pPr>
            <a:endParaRPr dirty="0"/>
          </a:p>
          <a:p>
            <a:pPr>
              <a:defRPr sz="2000"/>
            </a:pPr>
            <a:r>
              <a:rPr dirty="0"/>
              <a:t>A very real-life example of this is </a:t>
            </a:r>
            <a:r>
              <a:rPr dirty="0" err="1"/>
              <a:t>behaviour</a:t>
            </a:r>
            <a:r>
              <a:rPr dirty="0"/>
              <a:t> in traffic. If you’re driving or cycling and it’s raining, you should increase your decision bound and integrate more information before you decide whether to go left or right. In other words, when there is a lot of noise in the world, it might be better to be more cautious. If you are late for an appointment, however, you might not take your time and decide sooner, with the risk of making a mistake.</a:t>
            </a:r>
          </a:p>
        </p:txBody>
      </p:sp>
    </p:spTree>
    <p:extLst>
      <p:ext uri="{BB962C8B-B14F-4D97-AF65-F5344CB8AC3E}">
        <p14:creationId xmlns:p14="http://schemas.microsoft.com/office/powerpoint/2010/main" val="2309561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38</a:t>
            </a:fld>
            <a:endParaRPr lang="nl-NL"/>
          </a:p>
        </p:txBody>
      </p:sp>
    </p:spTree>
    <p:extLst>
      <p:ext uri="{BB962C8B-B14F-4D97-AF65-F5344CB8AC3E}">
        <p14:creationId xmlns:p14="http://schemas.microsoft.com/office/powerpoint/2010/main" val="1530866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lvl1pPr>
              <a:defRPr sz="2000"/>
            </a:lvl1pPr>
          </a:lstStyle>
          <a:p>
            <a:r>
              <a:t>Another good example of what we can do with this model, is changing the starting point for one of the options. Some of you might have wondered if it’s not weird that you need the same amount of evidence to decide for a tiger and a cat; clearly, in this example it’s better to be cautious and be quicker if there is only a small chance you might face a tiger. In the model, this is quite simply done by changing the point at which we start the evidence integration: as you can see in this picture, we start the integration closer to the tiger bound, so that we’re quicker to recognise the tiger than the cat. In other words, the tiger needs less evidence before it is chosen, since we would rather run a few times when there’s a cat than relax once when there’s a tiger.</a:t>
            </a:r>
          </a:p>
        </p:txBody>
      </p:sp>
    </p:spTree>
    <p:extLst>
      <p:ext uri="{BB962C8B-B14F-4D97-AF65-F5344CB8AC3E}">
        <p14:creationId xmlns:p14="http://schemas.microsoft.com/office/powerpoint/2010/main" val="2412474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Don’t apologize for equations!</a:t>
            </a:r>
          </a:p>
        </p:txBody>
      </p:sp>
    </p:spTree>
    <p:extLst>
      <p:ext uri="{BB962C8B-B14F-4D97-AF65-F5344CB8AC3E}">
        <p14:creationId xmlns:p14="http://schemas.microsoft.com/office/powerpoint/2010/main" val="1428027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43</a:t>
            </a:fld>
            <a:endParaRPr lang="nl-NL"/>
          </a:p>
        </p:txBody>
      </p:sp>
    </p:spTree>
    <p:extLst>
      <p:ext uri="{BB962C8B-B14F-4D97-AF65-F5344CB8AC3E}">
        <p14:creationId xmlns:p14="http://schemas.microsoft.com/office/powerpoint/2010/main" val="111951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6121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pPr>
              <a:defRPr sz="2000"/>
            </a:pPr>
            <a:r>
              <a:t>Visual motion centers in the back of the brain are like the code breakers of the enigma. Some neurons will fire more for left, others more for rightwards motion. Here, you see the activity of a neuron that has a higher activity for motion towards the right. You see that for all right-moving images, there is more response than for images that move towards the left. </a:t>
            </a:r>
          </a:p>
          <a:p>
            <a:pPr>
              <a:defRPr sz="2000"/>
            </a:pPr>
            <a:r>
              <a:t>More importantly, the activity of this neuron is related to the amount of evidence available. The orange lines, indicating the highest neural activity, are for images with high evidence - a tiger running towards your right really fast, on a sunny. Red and blue lines are for less evidence, perhaps seeing it move slower, a bit further away from you or when it’s raining.</a:t>
            </a:r>
          </a:p>
        </p:txBody>
      </p:sp>
    </p:spTree>
    <p:extLst>
      <p:ext uri="{BB962C8B-B14F-4D97-AF65-F5344CB8AC3E}">
        <p14:creationId xmlns:p14="http://schemas.microsoft.com/office/powerpoint/2010/main" val="396185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a:lstStyle/>
          <a:p>
            <a:r>
              <a:rPr lang="en-US" dirty="0" err="1">
                <a:ea typeface="ＭＳ Ｐゴシック" pitchFamily="34" charset="-128"/>
              </a:rPr>
              <a:t>Shadlen’s</a:t>
            </a:r>
            <a:r>
              <a:rPr lang="en-US" dirty="0">
                <a:ea typeface="ＭＳ Ｐゴシック" pitchFamily="34" charset="-128"/>
              </a:rPr>
              <a:t> model &amp; Correlations</a:t>
            </a:r>
            <a:r>
              <a:rPr lang="en-US" baseline="0" dirty="0">
                <a:ea typeface="ＭＳ Ｐゴシック" pitchFamily="34" charset="-128"/>
              </a:rPr>
              <a:t>: </a:t>
            </a:r>
            <a:r>
              <a:rPr lang="en-US" b="1" baseline="0" dirty="0">
                <a:ea typeface="ＭＳ Ｐゴシック" pitchFamily="34" charset="-128"/>
              </a:rPr>
              <a:t>choice probability requires correlated variability</a:t>
            </a:r>
            <a:endParaRPr lang="en-US" b="1" dirty="0">
              <a:ea typeface="ＭＳ Ｐゴシック" pitchFamily="34" charset="-128"/>
            </a:endParaRPr>
          </a:p>
          <a:p>
            <a:r>
              <a:rPr lang="en-US" dirty="0">
                <a:ea typeface="ＭＳ Ｐゴシック" pitchFamily="34" charset="-128"/>
              </a:rPr>
              <a:t>Michael </a:t>
            </a:r>
            <a:r>
              <a:rPr lang="en-US" dirty="0" err="1">
                <a:ea typeface="ＭＳ Ｐゴシック" pitchFamily="34" charset="-128"/>
              </a:rPr>
              <a:t>Shadlen</a:t>
            </a:r>
            <a:r>
              <a:rPr lang="en-US" dirty="0">
                <a:ea typeface="ＭＳ Ｐゴシック" pitchFamily="34" charset="-128"/>
              </a:rPr>
              <a:t> and colleagues proposed a simple feed-fwd model of population coding and decision making that to a very large extend has shaped the way the people in the field think about the mechanisms behind perceptual decision making. </a:t>
            </a:r>
          </a:p>
          <a:p>
            <a:endParaRPr lang="en-US" dirty="0">
              <a:ea typeface="ＭＳ Ｐゴシック" pitchFamily="34" charset="-128"/>
            </a:endParaRPr>
          </a:p>
          <a:p>
            <a:r>
              <a:rPr lang="en-US" dirty="0">
                <a:ea typeface="ＭＳ Ｐゴシック" pitchFamily="34" charset="-128"/>
              </a:rPr>
              <a:t>The essence of the model is illustrated in this simple version in which 2 MT populations with opposite preferred motion direction respond to RDMP in an stochastic manner with the response rate being determined by the stimulus coherence. The response of each population is pooled and compared and the outcome of this simple comparison determines the decision. Therefore any relation between sensory activity and the decision has a causal origin in this model.</a:t>
            </a:r>
          </a:p>
          <a:p>
            <a:endParaRPr lang="en-US" dirty="0">
              <a:ea typeface="ＭＳ Ｐゴシック" pitchFamily="34" charset="-128"/>
            </a:endParaRPr>
          </a:p>
          <a:p>
            <a:r>
              <a:rPr lang="en-US" dirty="0">
                <a:ea typeface="ＭＳ Ｐゴシック" pitchFamily="34" charset="-128"/>
              </a:rPr>
              <a:t>The key finding of the model was to show that CP decreases with pool size and asymptotes to CHANCE (0.5) is neurons in each pool are independent or to NON-CHANCE value if neurons within the pools were correlated.</a:t>
            </a:r>
          </a:p>
          <a:p>
            <a:endParaRPr lang="en-US" dirty="0">
              <a:ea typeface="ＭＳ Ｐゴシック" pitchFamily="34" charset="-128"/>
            </a:endParaRPr>
          </a:p>
          <a:p>
            <a:r>
              <a:rPr lang="en-US" i="1" dirty="0">
                <a:ea typeface="ＭＳ Ｐゴシック" pitchFamily="34" charset="-128"/>
              </a:rPr>
              <a:t>Leaves open the question</a:t>
            </a:r>
            <a:r>
              <a:rPr lang="en-US" i="1" baseline="0" dirty="0">
                <a:ea typeface="ＭＳ Ｐゴシック" pitchFamily="34" charset="-128"/>
              </a:rPr>
              <a:t> of the source of co-</a:t>
            </a:r>
            <a:r>
              <a:rPr lang="en-US" i="1" baseline="0" dirty="0" err="1">
                <a:ea typeface="ＭＳ Ｐゴシック" pitchFamily="34" charset="-128"/>
              </a:rPr>
              <a:t>variaibtiliy</a:t>
            </a:r>
            <a:r>
              <a:rPr lang="en-US" i="1" baseline="0" dirty="0">
                <a:ea typeface="ＭＳ Ｐゴシック" pitchFamily="34" charset="-128"/>
              </a:rPr>
              <a:t>.</a:t>
            </a:r>
          </a:p>
          <a:p>
            <a:pPr marL="742950" indent="-742950" algn="l"/>
            <a:r>
              <a:rPr lang="en-US" sz="1200" i="1" dirty="0">
                <a:latin typeface="Calibri" pitchFamily="34" charset="0"/>
              </a:rPr>
              <a:t>Not described in the model:</a:t>
            </a:r>
          </a:p>
          <a:p>
            <a:pPr marL="742950" indent="-742950" algn="l"/>
            <a:r>
              <a:rPr lang="en-US" sz="1200" i="1" dirty="0">
                <a:latin typeface="Calibri" pitchFamily="34" charset="0"/>
              </a:rPr>
              <a:t>1. Sources of (co-)variability.</a:t>
            </a:r>
          </a:p>
          <a:p>
            <a:pPr marL="742950" indent="-742950" algn="l"/>
            <a:r>
              <a:rPr lang="en-US" sz="1200" i="1" dirty="0">
                <a:latin typeface="Calibri" pitchFamily="34" charset="0"/>
              </a:rPr>
              <a:t>2. Dynamics of perceptual decision making.</a:t>
            </a:r>
          </a:p>
          <a:p>
            <a:endParaRPr lang="en-US" i="1" baseline="0" dirty="0">
              <a:ea typeface="ＭＳ Ｐゴシック" pitchFamily="34" charset="-128"/>
            </a:endParaRPr>
          </a:p>
          <a:p>
            <a:endParaRPr lang="en-US" i="1" dirty="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dirty="0"/>
              <a:t>Sources of neuronal co-variability - </a:t>
            </a:r>
            <a:r>
              <a:rPr lang="en-US" sz="1200" dirty="0"/>
              <a:t>Irreducible co-variations of spike counts caused by shared inputs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pitchFamily="34" charset="-128"/>
              </a:rPr>
              <a:t>However, I will show you next, that this result is not a general property in recurrently and randomly connected networks.</a:t>
            </a:r>
          </a:p>
          <a:p>
            <a:endParaRPr lang="en-US" dirty="0">
              <a:ea typeface="ＭＳ Ｐゴシック" pitchFamily="34" charset="-128"/>
            </a:endParaRPr>
          </a:p>
        </p:txBody>
      </p:sp>
      <p:sp>
        <p:nvSpPr>
          <p:cNvPr id="4" name="Slide Number Placeholder 3"/>
          <p:cNvSpPr>
            <a:spLocks noGrp="1"/>
          </p:cNvSpPr>
          <p:nvPr>
            <p:ph type="sldNum" sz="quarter" idx="5"/>
          </p:nvPr>
        </p:nvSpPr>
        <p:spPr/>
        <p:txBody>
          <a:bodyPr/>
          <a:lstStyle/>
          <a:p>
            <a:fld id="{9E0CAE95-20BF-4AE5-ACF1-5D3075F0F50F}" type="slidenum">
              <a:rPr lang="en-US"/>
              <a:pPr/>
              <a:t>59</a:t>
            </a:fld>
            <a:endParaRPr lang="en-US"/>
          </a:p>
        </p:txBody>
      </p:sp>
    </p:spTree>
    <p:extLst>
      <p:ext uri="{BB962C8B-B14F-4D97-AF65-F5344CB8AC3E}">
        <p14:creationId xmlns:p14="http://schemas.microsoft.com/office/powerpoint/2010/main" val="4064246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noRot="1" noChangeAspect="1"/>
          </p:cNvSpPr>
          <p:nvPr>
            <p:ph type="sldImg"/>
          </p:nvPr>
        </p:nvSpPr>
        <p:spPr>
          <a:prstGeom prst="rect">
            <a:avLst/>
          </a:prstGeom>
        </p:spPr>
        <p:txBody>
          <a:bodyPr/>
          <a:lstStyle/>
          <a:p>
            <a:endParaRPr/>
          </a:p>
        </p:txBody>
      </p:sp>
      <p:sp>
        <p:nvSpPr>
          <p:cNvPr id="350" name="Shape 350"/>
          <p:cNvSpPr>
            <a:spLocks noGrp="1"/>
          </p:cNvSpPr>
          <p:nvPr>
            <p:ph type="body" sz="quarter" idx="1"/>
          </p:nvPr>
        </p:nvSpPr>
        <p:spPr>
          <a:prstGeom prst="rect">
            <a:avLst/>
          </a:prstGeom>
        </p:spPr>
        <p:txBody>
          <a:bodyPr/>
          <a:lstStyle/>
          <a:p>
            <a:pPr>
              <a:defRPr sz="1100"/>
            </a:pPr>
            <a:r>
              <a:rPr dirty="0"/>
              <a:t>Historically, this idea was very important. In fact, </a:t>
            </a:r>
            <a:r>
              <a:rPr dirty="0" err="1"/>
              <a:t>exp</a:t>
            </a:r>
            <a:r>
              <a:rPr dirty="0"/>
              <a:t> pay…</a:t>
            </a:r>
          </a:p>
          <a:p>
            <a:pPr>
              <a:defRPr sz="1100"/>
            </a:pPr>
            <a:r>
              <a:rPr dirty="0"/>
              <a:t>The pioneers were Weber and Fechner who, in the first half of the 19th century studied this problem for the first time</a:t>
            </a:r>
          </a:p>
          <a:p>
            <a:pPr>
              <a:defRPr sz="1100"/>
            </a:pPr>
            <a:r>
              <a:rPr dirty="0"/>
              <a:t>The question Weber was interested in was: How diff…</a:t>
            </a:r>
          </a:p>
        </p:txBody>
      </p:sp>
    </p:spTree>
    <p:extLst>
      <p:ext uri="{BB962C8B-B14F-4D97-AF65-F5344CB8AC3E}">
        <p14:creationId xmlns:p14="http://schemas.microsoft.com/office/powerpoint/2010/main" val="1643323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a:lstStyle/>
          <a:p>
            <a:r>
              <a:rPr lang="en-US" dirty="0" err="1">
                <a:ea typeface="ＭＳ Ｐゴシック" pitchFamily="34" charset="-128"/>
              </a:rPr>
              <a:t>Shadlen’s</a:t>
            </a:r>
            <a:r>
              <a:rPr lang="en-US" dirty="0">
                <a:ea typeface="ＭＳ Ｐゴシック" pitchFamily="34" charset="-128"/>
              </a:rPr>
              <a:t> model &amp; Correlations</a:t>
            </a:r>
            <a:r>
              <a:rPr lang="en-US" baseline="0" dirty="0">
                <a:ea typeface="ＭＳ Ｐゴシック" pitchFamily="34" charset="-128"/>
              </a:rPr>
              <a:t>: </a:t>
            </a:r>
            <a:r>
              <a:rPr lang="en-US" b="1" baseline="0" dirty="0">
                <a:ea typeface="ＭＳ Ｐゴシック" pitchFamily="34" charset="-128"/>
              </a:rPr>
              <a:t>choice probability requires correlated variability</a:t>
            </a:r>
            <a:endParaRPr lang="en-US" b="1" dirty="0">
              <a:ea typeface="ＭＳ Ｐゴシック" pitchFamily="34" charset="-128"/>
            </a:endParaRPr>
          </a:p>
          <a:p>
            <a:r>
              <a:rPr lang="en-US" dirty="0">
                <a:ea typeface="ＭＳ Ｐゴシック" pitchFamily="34" charset="-128"/>
              </a:rPr>
              <a:t>Michael </a:t>
            </a:r>
            <a:r>
              <a:rPr lang="en-US" dirty="0" err="1">
                <a:ea typeface="ＭＳ Ｐゴシック" pitchFamily="34" charset="-128"/>
              </a:rPr>
              <a:t>Shadlen</a:t>
            </a:r>
            <a:r>
              <a:rPr lang="en-US" dirty="0">
                <a:ea typeface="ＭＳ Ｐゴシック" pitchFamily="34" charset="-128"/>
              </a:rPr>
              <a:t> and colleagues proposed a simple feed-fwd model of population coding and decision making that to a very large extend has shaped the way the people in the field think about the mechanisms behind perceptual decision making. </a:t>
            </a:r>
          </a:p>
          <a:p>
            <a:endParaRPr lang="en-US" dirty="0">
              <a:ea typeface="ＭＳ Ｐゴシック" pitchFamily="34" charset="-128"/>
            </a:endParaRPr>
          </a:p>
          <a:p>
            <a:r>
              <a:rPr lang="en-US" dirty="0">
                <a:ea typeface="ＭＳ Ｐゴシック" pitchFamily="34" charset="-128"/>
              </a:rPr>
              <a:t>The essence of the model is illustrated in this simple version in which 2 MT populations with opposite preferred motion direction respond to RDMP in an stochastic manner with the response rate being determined by the stimulus coherence. The response of each population is pooled and compared and the outcome of this simple comparison determines the decision. Therefore any relation between sensory activity and the decision has a causal origin in this model.</a:t>
            </a:r>
          </a:p>
          <a:p>
            <a:endParaRPr lang="en-US" dirty="0">
              <a:ea typeface="ＭＳ Ｐゴシック" pitchFamily="34" charset="-128"/>
            </a:endParaRPr>
          </a:p>
          <a:p>
            <a:r>
              <a:rPr lang="en-US" dirty="0">
                <a:ea typeface="ＭＳ Ｐゴシック" pitchFamily="34" charset="-128"/>
              </a:rPr>
              <a:t>The key finding of the model was to show that CP decreases with pool size and asymptotes to CHANCE (0.5) is neurons in each pool are independent or to NON-CHANCE value if neurons within the pools were correlated.</a:t>
            </a:r>
          </a:p>
          <a:p>
            <a:endParaRPr lang="en-US" dirty="0">
              <a:ea typeface="ＭＳ Ｐゴシック" pitchFamily="34" charset="-128"/>
            </a:endParaRPr>
          </a:p>
          <a:p>
            <a:r>
              <a:rPr lang="en-US" i="1" dirty="0">
                <a:ea typeface="ＭＳ Ｐゴシック" pitchFamily="34" charset="-128"/>
              </a:rPr>
              <a:t>Leaves open the question</a:t>
            </a:r>
            <a:r>
              <a:rPr lang="en-US" i="1" baseline="0" dirty="0">
                <a:ea typeface="ＭＳ Ｐゴシック" pitchFamily="34" charset="-128"/>
              </a:rPr>
              <a:t> of the source of co-</a:t>
            </a:r>
            <a:r>
              <a:rPr lang="en-US" i="1" baseline="0" dirty="0" err="1">
                <a:ea typeface="ＭＳ Ｐゴシック" pitchFamily="34" charset="-128"/>
              </a:rPr>
              <a:t>variaibtiliy</a:t>
            </a:r>
            <a:r>
              <a:rPr lang="en-US" i="1" baseline="0" dirty="0">
                <a:ea typeface="ＭＳ Ｐゴシック" pitchFamily="34" charset="-128"/>
              </a:rPr>
              <a:t>.</a:t>
            </a:r>
          </a:p>
          <a:p>
            <a:pPr marL="742950" indent="-742950" algn="l"/>
            <a:r>
              <a:rPr lang="en-US" sz="1200" i="1" dirty="0">
                <a:latin typeface="Calibri" pitchFamily="34" charset="0"/>
              </a:rPr>
              <a:t>Not described in the model:</a:t>
            </a:r>
          </a:p>
          <a:p>
            <a:pPr marL="742950" indent="-742950" algn="l"/>
            <a:r>
              <a:rPr lang="en-US" sz="1200" i="1" dirty="0">
                <a:latin typeface="Calibri" pitchFamily="34" charset="0"/>
              </a:rPr>
              <a:t>1. Sources of (co-)variability.</a:t>
            </a:r>
          </a:p>
          <a:p>
            <a:pPr marL="742950" indent="-742950" algn="l"/>
            <a:r>
              <a:rPr lang="en-US" sz="1200" i="1" dirty="0">
                <a:latin typeface="Calibri" pitchFamily="34" charset="0"/>
              </a:rPr>
              <a:t>2. Dynamics of perceptual decision making.</a:t>
            </a:r>
          </a:p>
          <a:p>
            <a:endParaRPr lang="en-US" i="1" baseline="0" dirty="0">
              <a:ea typeface="ＭＳ Ｐゴシック" pitchFamily="34" charset="-128"/>
            </a:endParaRPr>
          </a:p>
          <a:p>
            <a:endParaRPr lang="en-US" i="1" dirty="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dirty="0"/>
              <a:t>Sources of neuronal co-variability - </a:t>
            </a:r>
            <a:r>
              <a:rPr lang="en-US" sz="1200" dirty="0"/>
              <a:t>Irreducible co-variations of spike counts caused by shared inputs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pitchFamily="34" charset="-128"/>
              </a:rPr>
              <a:t>However, I will show you next, that this result is not a general property in recurrently and randomly connected networks.</a:t>
            </a:r>
          </a:p>
          <a:p>
            <a:endParaRPr lang="en-US" dirty="0">
              <a:ea typeface="ＭＳ Ｐゴシック" pitchFamily="34" charset="-128"/>
            </a:endParaRPr>
          </a:p>
        </p:txBody>
      </p:sp>
      <p:sp>
        <p:nvSpPr>
          <p:cNvPr id="4" name="Slide Number Placeholder 3"/>
          <p:cNvSpPr>
            <a:spLocks noGrp="1"/>
          </p:cNvSpPr>
          <p:nvPr>
            <p:ph type="sldNum" sz="quarter" idx="5"/>
          </p:nvPr>
        </p:nvSpPr>
        <p:spPr/>
        <p:txBody>
          <a:bodyPr/>
          <a:lstStyle/>
          <a:p>
            <a:fld id="{9E0CAE95-20BF-4AE5-ACF1-5D3075F0F50F}" type="slidenum">
              <a:rPr lang="en-US"/>
              <a:pPr/>
              <a:t>60</a:t>
            </a:fld>
            <a:endParaRPr lang="en-US"/>
          </a:p>
        </p:txBody>
      </p:sp>
    </p:spTree>
    <p:extLst>
      <p:ext uri="{BB962C8B-B14F-4D97-AF65-F5344CB8AC3E}">
        <p14:creationId xmlns:p14="http://schemas.microsoft.com/office/powerpoint/2010/main" val="2485455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a:lstStyle/>
          <a:p>
            <a:r>
              <a:rPr lang="en-US" dirty="0" err="1">
                <a:ea typeface="ＭＳ Ｐゴシック" pitchFamily="34" charset="-128"/>
              </a:rPr>
              <a:t>Shadlen’s</a:t>
            </a:r>
            <a:r>
              <a:rPr lang="en-US" dirty="0">
                <a:ea typeface="ＭＳ Ｐゴシック" pitchFamily="34" charset="-128"/>
              </a:rPr>
              <a:t> model &amp; Correlations</a:t>
            </a:r>
            <a:r>
              <a:rPr lang="en-US" baseline="0" dirty="0">
                <a:ea typeface="ＭＳ Ｐゴシック" pitchFamily="34" charset="-128"/>
              </a:rPr>
              <a:t>: </a:t>
            </a:r>
            <a:r>
              <a:rPr lang="en-US" b="1" baseline="0" dirty="0">
                <a:ea typeface="ＭＳ Ｐゴシック" pitchFamily="34" charset="-128"/>
              </a:rPr>
              <a:t>choice probability requires correlated variability</a:t>
            </a:r>
            <a:endParaRPr lang="en-US" b="1" dirty="0">
              <a:ea typeface="ＭＳ Ｐゴシック" pitchFamily="34" charset="-128"/>
            </a:endParaRPr>
          </a:p>
          <a:p>
            <a:r>
              <a:rPr lang="en-US" dirty="0">
                <a:ea typeface="ＭＳ Ｐゴシック" pitchFamily="34" charset="-128"/>
              </a:rPr>
              <a:t>Michael </a:t>
            </a:r>
            <a:r>
              <a:rPr lang="en-US" dirty="0" err="1">
                <a:ea typeface="ＭＳ Ｐゴシック" pitchFamily="34" charset="-128"/>
              </a:rPr>
              <a:t>Shadlen</a:t>
            </a:r>
            <a:r>
              <a:rPr lang="en-US" dirty="0">
                <a:ea typeface="ＭＳ Ｐゴシック" pitchFamily="34" charset="-128"/>
              </a:rPr>
              <a:t> and colleagues proposed a simple feed-fwd model of population coding and decision making that to a very large extend has shaped the way the people in the field think about the mechanisms behind perceptual decision making. </a:t>
            </a:r>
          </a:p>
          <a:p>
            <a:endParaRPr lang="en-US" dirty="0">
              <a:ea typeface="ＭＳ Ｐゴシック" pitchFamily="34" charset="-128"/>
            </a:endParaRPr>
          </a:p>
          <a:p>
            <a:r>
              <a:rPr lang="en-US" dirty="0">
                <a:ea typeface="ＭＳ Ｐゴシック" pitchFamily="34" charset="-128"/>
              </a:rPr>
              <a:t>The essence of the model is illustrated in this simple version in which 2 MT populations with opposite preferred motion direction respond to RDMP in an stochastic manner with the response rate being determined by the stimulus coherence. The response of each population is pooled and compared and the outcome of this simple comparison determines the decision. Therefore any relation between sensory activity and the decision has a causal origin in this model.</a:t>
            </a:r>
          </a:p>
          <a:p>
            <a:endParaRPr lang="en-US" dirty="0">
              <a:ea typeface="ＭＳ Ｐゴシック" pitchFamily="34" charset="-128"/>
            </a:endParaRPr>
          </a:p>
          <a:p>
            <a:r>
              <a:rPr lang="en-US" dirty="0">
                <a:ea typeface="ＭＳ Ｐゴシック" pitchFamily="34" charset="-128"/>
              </a:rPr>
              <a:t>The key finding of the model was to show that CP decreases with pool size and asymptotes to CHANCE (0.5) is neurons in each pool are independent or to NON-CHANCE value if neurons within the pools were correlated.</a:t>
            </a:r>
          </a:p>
          <a:p>
            <a:endParaRPr lang="en-US" dirty="0">
              <a:ea typeface="ＭＳ Ｐゴシック" pitchFamily="34" charset="-128"/>
            </a:endParaRPr>
          </a:p>
          <a:p>
            <a:r>
              <a:rPr lang="en-US" i="1" dirty="0">
                <a:ea typeface="ＭＳ Ｐゴシック" pitchFamily="34" charset="-128"/>
              </a:rPr>
              <a:t>Leaves open the question</a:t>
            </a:r>
            <a:r>
              <a:rPr lang="en-US" i="1" baseline="0" dirty="0">
                <a:ea typeface="ＭＳ Ｐゴシック" pitchFamily="34" charset="-128"/>
              </a:rPr>
              <a:t> of the source of co-</a:t>
            </a:r>
            <a:r>
              <a:rPr lang="en-US" i="1" baseline="0" dirty="0" err="1">
                <a:ea typeface="ＭＳ Ｐゴシック" pitchFamily="34" charset="-128"/>
              </a:rPr>
              <a:t>variaibtiliy</a:t>
            </a:r>
            <a:r>
              <a:rPr lang="en-US" i="1" baseline="0" dirty="0">
                <a:ea typeface="ＭＳ Ｐゴシック" pitchFamily="34" charset="-128"/>
              </a:rPr>
              <a:t>.</a:t>
            </a:r>
          </a:p>
          <a:p>
            <a:pPr marL="742950" indent="-742950" algn="l"/>
            <a:r>
              <a:rPr lang="en-US" sz="1200" i="1" dirty="0">
                <a:latin typeface="Calibri" pitchFamily="34" charset="0"/>
              </a:rPr>
              <a:t>Not described in the model:</a:t>
            </a:r>
          </a:p>
          <a:p>
            <a:pPr marL="742950" indent="-742950" algn="l"/>
            <a:r>
              <a:rPr lang="en-US" sz="1200" i="1" dirty="0">
                <a:latin typeface="Calibri" pitchFamily="34" charset="0"/>
              </a:rPr>
              <a:t>1. Sources of (co-)variability.</a:t>
            </a:r>
          </a:p>
          <a:p>
            <a:pPr marL="742950" indent="-742950" algn="l"/>
            <a:r>
              <a:rPr lang="en-US" sz="1200" i="1" dirty="0">
                <a:latin typeface="Calibri" pitchFamily="34" charset="0"/>
              </a:rPr>
              <a:t>2. Dynamics of perceptual decision making.</a:t>
            </a:r>
          </a:p>
          <a:p>
            <a:endParaRPr lang="en-US" i="1" baseline="0" dirty="0">
              <a:ea typeface="ＭＳ Ｐゴシック" pitchFamily="34" charset="-128"/>
            </a:endParaRPr>
          </a:p>
          <a:p>
            <a:endParaRPr lang="en-US" i="1" dirty="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dirty="0"/>
              <a:t>Sources of neuronal co-variability - </a:t>
            </a:r>
            <a:r>
              <a:rPr lang="en-US" sz="1200" dirty="0"/>
              <a:t>Irreducible co-variations of spike counts caused by shared inputs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pitchFamily="34" charset="-128"/>
              </a:rPr>
              <a:t>However, I will show you next, that this result is not a general property in recurrently and randomly connected networks.</a:t>
            </a:r>
          </a:p>
          <a:p>
            <a:endParaRPr lang="en-US" dirty="0">
              <a:ea typeface="ＭＳ Ｐゴシック" pitchFamily="34" charset="-128"/>
            </a:endParaRPr>
          </a:p>
        </p:txBody>
      </p:sp>
      <p:sp>
        <p:nvSpPr>
          <p:cNvPr id="4" name="Slide Number Placeholder 3"/>
          <p:cNvSpPr>
            <a:spLocks noGrp="1"/>
          </p:cNvSpPr>
          <p:nvPr>
            <p:ph type="sldNum" sz="quarter" idx="5"/>
          </p:nvPr>
        </p:nvSpPr>
        <p:spPr/>
        <p:txBody>
          <a:bodyPr/>
          <a:lstStyle/>
          <a:p>
            <a:fld id="{9E0CAE95-20BF-4AE5-ACF1-5D3075F0F50F}" type="slidenum">
              <a:rPr lang="en-US"/>
              <a:pPr/>
              <a:t>61</a:t>
            </a:fld>
            <a:endParaRPr lang="en-US"/>
          </a:p>
        </p:txBody>
      </p:sp>
    </p:spTree>
    <p:extLst>
      <p:ext uri="{BB962C8B-B14F-4D97-AF65-F5344CB8AC3E}">
        <p14:creationId xmlns:p14="http://schemas.microsoft.com/office/powerpoint/2010/main" val="3244583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6420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79413" y="685800"/>
            <a:ext cx="6099175"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pPr>
              <a:defRPr sz="2000"/>
            </a:pPr>
            <a:r>
              <a:t>Visual motion centers in the back of the brain are like the code breakers of the enigma. Some neurons will fire more for left, others more for rightwards motion. Here, you see the activity of a neuron that has a higher activity for motion towards the right. You see that for all right-moving images, there is more response than for images that move towards the left. </a:t>
            </a:r>
          </a:p>
          <a:p>
            <a:pPr>
              <a:defRPr sz="2000"/>
            </a:pPr>
            <a:r>
              <a:t>More importantly, the activity of this neuron is related to the amount of evidence available. The orange lines, indicating the highest neural activity, are for images with high evidence - a tiger running towards your right really fast, on a sunny. Red and blue lines are for less evidence, perhaps seeing it move slower, a bit further away from you or when it’s raining.</a:t>
            </a:r>
          </a:p>
        </p:txBody>
      </p:sp>
    </p:spTree>
    <p:extLst>
      <p:ext uri="{BB962C8B-B14F-4D97-AF65-F5344CB8AC3E}">
        <p14:creationId xmlns:p14="http://schemas.microsoft.com/office/powerpoint/2010/main" val="1148449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xfrm>
            <a:off x="379413" y="685800"/>
            <a:ext cx="6099175" cy="3429000"/>
          </a:xfrm>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pPr>
              <a:defRPr sz="2000"/>
            </a:pPr>
            <a:r>
              <a:t>After this step of code-breaking we come to Turing’s solution of integrating this evidence over time. As it turns out, areas in the parietal cortex in the brain, here in purple, constantly receive information from the visual centers, and they integrate this information over time. At the bottom of this figure, you see  the visual activity that we just saw, for the different levels of evidence. The top of the figure shows neurons from the parietal cortex, which reflect the integrated activity displayed at the bottom. Just as we saw in our evidence integration movies before, the build-up is fastest when there is a lot of evidence, and a bit slower for the medium and low evidence images. The red and blue traces contain more noise that needs to be averaged out over time. This will lead to a slower decision, but still to the correct answer.</a:t>
            </a:r>
          </a:p>
          <a:p>
            <a:pPr>
              <a:defRPr sz="2000"/>
            </a:pPr>
            <a:endParaRPr/>
          </a:p>
          <a:p>
            <a:pPr>
              <a:defRPr sz="2000"/>
            </a:pPr>
            <a:r>
              <a:t>In Turing’s case, hitting one of the two thresholds meant that the codebreakers could switch tasks. For the brain, this threshold usually means that you can start performing an action - when you’ve decided where the tiger is going, your legs will start to move in the opposite direction. </a:t>
            </a:r>
          </a:p>
        </p:txBody>
      </p:sp>
    </p:spTree>
    <p:extLst>
      <p:ext uri="{BB962C8B-B14F-4D97-AF65-F5344CB8AC3E}">
        <p14:creationId xmlns:p14="http://schemas.microsoft.com/office/powerpoint/2010/main" val="3521822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79413" y="685800"/>
            <a:ext cx="6099175"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pPr>
              <a:defRPr sz="2000"/>
            </a:pPr>
            <a:r>
              <a:t>Visual motion centers in the back of the brain are like the code breakers of the enigma. Some neurons will fire more for left, others more for rightwards motion. Here, you see the activity of a neuron that has a higher activity for motion towards the right. You see that for all right-moving images, there is more response than for images that move towards the left. </a:t>
            </a:r>
          </a:p>
          <a:p>
            <a:pPr>
              <a:defRPr sz="2000"/>
            </a:pPr>
            <a:r>
              <a:t>More importantly, the activity of this neuron is related to the amount of evidence available. The orange lines, indicating the highest neural activity, are for images with high evidence - a tiger running towards your right really fast, on a sunny. Red and blue lines are for less evidence, perhaps seeing it move slower, a bit further away from you or when it’s raining.</a:t>
            </a:r>
          </a:p>
        </p:txBody>
      </p:sp>
    </p:spTree>
    <p:extLst>
      <p:ext uri="{BB962C8B-B14F-4D97-AF65-F5344CB8AC3E}">
        <p14:creationId xmlns:p14="http://schemas.microsoft.com/office/powerpoint/2010/main" val="352122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791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definition of decision uncertainty derived from SDT. </a:t>
            </a:r>
          </a:p>
          <a:p>
            <a:r>
              <a:t>Confidence is a </a:t>
            </a:r>
            <a:r>
              <a:rPr b="1"/>
              <a:t>monotonic</a:t>
            </a:r>
            <a:r>
              <a:t> function of the distance between dv and c (sigmoid)</a:t>
            </a:r>
          </a:p>
        </p:txBody>
      </p:sp>
    </p:spTree>
    <p:extLst>
      <p:ext uri="{BB962C8B-B14F-4D97-AF65-F5344CB8AC3E}">
        <p14:creationId xmlns:p14="http://schemas.microsoft.com/office/powerpoint/2010/main" val="1425809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20</a:t>
            </a:fld>
            <a:endParaRPr lang="nl-NL"/>
          </a:p>
        </p:txBody>
      </p:sp>
    </p:spTree>
    <p:extLst>
      <p:ext uri="{BB962C8B-B14F-4D97-AF65-F5344CB8AC3E}">
        <p14:creationId xmlns:p14="http://schemas.microsoft.com/office/powerpoint/2010/main" val="408809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Discrimination</a:t>
            </a:r>
            <a:r>
              <a:rPr lang="es-ES" dirty="0"/>
              <a:t> </a:t>
            </a:r>
            <a:r>
              <a:rPr lang="es-ES" sz="1200" dirty="0">
                <a:latin typeface="Calibri" panose="020F0502020204030204" pitchFamily="34" charset="0"/>
                <a:cs typeface="Calibri" panose="020F0502020204030204" pitchFamily="34" charset="0"/>
              </a:rPr>
              <a:t> (~ </a:t>
            </a:r>
            <a:r>
              <a:rPr lang="es-ES" sz="1200" dirty="0" err="1">
                <a:latin typeface="Calibri" panose="020F0502020204030204" pitchFamily="34" charset="0"/>
                <a:cs typeface="Calibri" panose="020F0502020204030204" pitchFamily="34" charset="0"/>
              </a:rPr>
              <a:t>common</a:t>
            </a:r>
            <a:r>
              <a:rPr lang="es-ES" sz="1200" dirty="0">
                <a:latin typeface="Calibri" panose="020F0502020204030204" pitchFamily="34" charset="0"/>
                <a:cs typeface="Calibri" panose="020F0502020204030204" pitchFamily="34" charset="0"/>
              </a:rPr>
              <a:t> </a:t>
            </a:r>
            <a:r>
              <a:rPr lang="es-ES" sz="1200" dirty="0" err="1">
                <a:latin typeface="Calibri" panose="020F0502020204030204" pitchFamily="34" charset="0"/>
                <a:cs typeface="Calibri" panose="020F0502020204030204" pitchFamily="34" charset="0"/>
              </a:rPr>
              <a:t>mode</a:t>
            </a:r>
            <a:r>
              <a:rPr lang="es-ES" sz="1200" dirty="0">
                <a:latin typeface="Calibri" panose="020F0502020204030204" pitchFamily="34" charset="0"/>
                <a:cs typeface="Calibri" panose="020F0502020204030204" pitchFamily="34" charset="0"/>
              </a:rPr>
              <a:t> </a:t>
            </a:r>
            <a:r>
              <a:rPr lang="es-ES" sz="1200" dirty="0" err="1">
                <a:latin typeface="Calibri" panose="020F0502020204030204" pitchFamily="34" charset="0"/>
                <a:cs typeface="Calibri" panose="020F0502020204030204" pitchFamily="34" charset="0"/>
              </a:rPr>
              <a:t>rejection</a:t>
            </a:r>
            <a:r>
              <a:rPr lang="es-ES" sz="1200" dirty="0">
                <a:latin typeface="Calibri" panose="020F0502020204030204" pitchFamily="34" charset="0"/>
                <a:cs typeface="Calibri" panose="020F0502020204030204" pitchFamily="34" charset="0"/>
              </a:rPr>
              <a:t>).</a:t>
            </a:r>
            <a:endParaRPr lang="es-ES" dirty="0"/>
          </a:p>
        </p:txBody>
      </p:sp>
      <p:sp>
        <p:nvSpPr>
          <p:cNvPr id="4" name="Slide Number Placeholder 3"/>
          <p:cNvSpPr>
            <a:spLocks noGrp="1"/>
          </p:cNvSpPr>
          <p:nvPr>
            <p:ph type="sldNum" sz="quarter" idx="5"/>
          </p:nvPr>
        </p:nvSpPr>
        <p:spPr/>
        <p:txBody>
          <a:bodyPr/>
          <a:lstStyle/>
          <a:p>
            <a:fld id="{A8B9A209-A1C4-2641-BC61-523A907368B5}" type="slidenum">
              <a:rPr lang="es-ES" smtClean="0"/>
              <a:t>21</a:t>
            </a:fld>
            <a:endParaRPr lang="es-ES"/>
          </a:p>
        </p:txBody>
      </p:sp>
    </p:spTree>
    <p:extLst>
      <p:ext uri="{BB962C8B-B14F-4D97-AF65-F5344CB8AC3E}">
        <p14:creationId xmlns:p14="http://schemas.microsoft.com/office/powerpoint/2010/main" val="1421976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1645946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30</a:t>
            </a:fld>
            <a:endParaRPr lang="nl-NL"/>
          </a:p>
        </p:txBody>
      </p:sp>
    </p:spTree>
    <p:extLst>
      <p:ext uri="{BB962C8B-B14F-4D97-AF65-F5344CB8AC3E}">
        <p14:creationId xmlns:p14="http://schemas.microsoft.com/office/powerpoint/2010/main" val="465577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79413" y="685800"/>
            <a:ext cx="6099175"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pPr>
              <a:defRPr sz="2000"/>
            </a:pPr>
            <a:r>
              <a:t>Let’s put this idea in a picture. Time, or the number of possible codes tried out, elapses from left to right. This line at the top indicates that the code is a good one, for example decoding the message ‘retreat immediately’ that the Germans might be sending each other. The line at the bottom indicates that the code is worthless, and gives you only random messages. </a:t>
            </a:r>
          </a:p>
          <a:p>
            <a:pPr>
              <a:defRPr sz="2000"/>
            </a:pPr>
            <a:r>
              <a:t>Each time the code breakers would try a code on a new piece of text, they would assign a value to the outcome; positive if it resembled German words, negative if it was nonsense. If there was a perfect German word the evidence would be higher than if the code gave an almost-German word with still some mistakes in it.</a:t>
            </a:r>
          </a:p>
          <a:p>
            <a:pPr>
              <a:defRPr sz="2000"/>
            </a:pPr>
            <a:endParaRPr/>
          </a:p>
          <a:p>
            <a:pPr>
              <a:defRPr sz="2000"/>
            </a:pPr>
            <a:r>
              <a:t>Turing had the insight to integrate, or add together over time, this evidence. For each next word that the code breakers tried, the evidence was added up with what was already there. When the code was a good one, the evidence would steadily go up as more messages are decoded. For a bad code, the integrated evidence steadily went down. What Turing decided is that it would be good to have a fixed boundary, indicated by the lower and upper lines, on the amount of evidence they would gather. Until the evidence hits one of the two lines, you keep trying; when it does, you know whether this code is useful or not. Mathematically, we can show this this process of adding up the evidence results in the best possible decisions when you are faced with noise. In fact, the idea of integration is that you average out the noise, and are left with the signal you’re interested in.</a:t>
            </a:r>
          </a:p>
        </p:txBody>
      </p:sp>
    </p:spTree>
    <p:extLst>
      <p:ext uri="{BB962C8B-B14F-4D97-AF65-F5344CB8AC3E}">
        <p14:creationId xmlns:p14="http://schemas.microsoft.com/office/powerpoint/2010/main" val="2483170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32</a:t>
            </a:fld>
            <a:endParaRPr lang="nl-NL"/>
          </a:p>
        </p:txBody>
      </p:sp>
    </p:spTree>
    <p:extLst>
      <p:ext uri="{BB962C8B-B14F-4D97-AF65-F5344CB8AC3E}">
        <p14:creationId xmlns:p14="http://schemas.microsoft.com/office/powerpoint/2010/main" val="1306133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4293-7C02-D040-ADA1-ED070B7FFA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A83211C4-D272-D345-B1D6-34C128B638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945EA003-D388-C14B-AF1D-DE8DA5CFE640}"/>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5" name="Footer Placeholder 4">
            <a:extLst>
              <a:ext uri="{FF2B5EF4-FFF2-40B4-BE49-F238E27FC236}">
                <a16:creationId xmlns:a16="http://schemas.microsoft.com/office/drawing/2014/main" id="{E4DD7969-0C0E-FF48-8BA6-57A8FF4882A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DF5F2168-7667-7546-8D05-27EF35BA7175}"/>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1726148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48632-E1FC-F04A-A286-ADEA2ABBD914}"/>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6EC0675B-21E3-794C-9496-8C27FDC3DA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DFCB31F7-DE08-134B-8BB4-18257DD9E42F}"/>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5" name="Footer Placeholder 4">
            <a:extLst>
              <a:ext uri="{FF2B5EF4-FFF2-40B4-BE49-F238E27FC236}">
                <a16:creationId xmlns:a16="http://schemas.microsoft.com/office/drawing/2014/main" id="{71DE1CA6-0159-2B41-866A-AC082990F0A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E5A3224-A383-6642-8AE7-15B944FA9472}"/>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2177181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521D89-5715-544D-80D3-05C5DBEBD4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BCA92977-2772-B447-81F0-923DF16B0D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A3722FE-5DAC-B94D-AE8A-1414E9B0E745}"/>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5" name="Footer Placeholder 4">
            <a:extLst>
              <a:ext uri="{FF2B5EF4-FFF2-40B4-BE49-F238E27FC236}">
                <a16:creationId xmlns:a16="http://schemas.microsoft.com/office/drawing/2014/main" id="{B72D7B13-754E-7448-899A-52CEF4FCF99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E610B4C0-D345-8B4E-8EEC-D81017DE8F93}"/>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2312618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190625" y="1151930"/>
            <a:ext cx="9810750" cy="2321719"/>
          </a:xfrm>
          <a:prstGeom prst="rect">
            <a:avLst/>
          </a:prstGeom>
        </p:spPr>
        <p:txBody>
          <a:bodyPr anchor="b"/>
          <a:lstStyle>
            <a:lvl1pPr>
              <a:defRPr>
                <a:latin typeface="Helvetica Light"/>
                <a:ea typeface="Helvetica Light"/>
                <a:cs typeface="Helvetica Light"/>
                <a:sym typeface="Helvetica Light"/>
              </a:defRPr>
            </a:lvl1pPr>
          </a:lstStyle>
          <a:p>
            <a:r>
              <a:t>Title Text</a:t>
            </a:r>
          </a:p>
        </p:txBody>
      </p:sp>
      <p:sp>
        <p:nvSpPr>
          <p:cNvPr id="118" name="Body Level One…"/>
          <p:cNvSpPr txBox="1">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160729" algn="ctr">
              <a:spcBef>
                <a:spcPts val="0"/>
              </a:spcBef>
              <a:buSzTx/>
              <a:buNone/>
              <a:defRPr>
                <a:latin typeface="Helvetica Light"/>
                <a:ea typeface="Helvetica Light"/>
                <a:cs typeface="Helvetica Light"/>
                <a:sym typeface="Helvetica Light"/>
              </a:defRPr>
            </a:lvl2pPr>
            <a:lvl3pPr marL="0" indent="321457" algn="ctr">
              <a:spcBef>
                <a:spcPts val="0"/>
              </a:spcBef>
              <a:buSzTx/>
              <a:buNone/>
              <a:defRPr>
                <a:latin typeface="Helvetica Light"/>
                <a:ea typeface="Helvetica Light"/>
                <a:cs typeface="Helvetica Light"/>
                <a:sym typeface="Helvetica Light"/>
              </a:defRPr>
            </a:lvl3pPr>
            <a:lvl4pPr marL="0" indent="482186" algn="ctr">
              <a:spcBef>
                <a:spcPts val="0"/>
              </a:spcBef>
              <a:buSzTx/>
              <a:buNone/>
              <a:defRPr>
                <a:latin typeface="Helvetica Light"/>
                <a:ea typeface="Helvetica Light"/>
                <a:cs typeface="Helvetica Light"/>
                <a:sym typeface="Helvetica Light"/>
              </a:defRPr>
            </a:lvl4pPr>
            <a:lvl5pPr marL="0" indent="642915" algn="ctr">
              <a:spcBef>
                <a:spcPts val="0"/>
              </a:spcBef>
              <a:buSzTx/>
              <a:buNone/>
              <a:defRPr>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17310" y="6505277"/>
            <a:ext cx="345473" cy="267891"/>
          </a:xfrm>
          <a:prstGeom prst="rect">
            <a:avLst/>
          </a:prstGeom>
        </p:spPr>
        <p:txBody>
          <a:bodyPr/>
          <a:lstStyle>
            <a:lvl1pPr>
              <a:defRPr sz="1266">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7458837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1" name="Title Text"/>
          <p:cNvSpPr txBox="1">
            <a:spLocks noGrp="1"/>
          </p:cNvSpPr>
          <p:nvPr>
            <p:ph type="title"/>
          </p:nvPr>
        </p:nvSpPr>
        <p:spPr>
          <a:xfrm rot="16200000">
            <a:off x="-1417536" y="3174504"/>
            <a:ext cx="6938563" cy="508993"/>
          </a:xfrm>
          <a:prstGeom prst="rect">
            <a:avLst/>
          </a:prstGeom>
        </p:spPr>
        <p:txBody>
          <a:bodyPr/>
          <a:lstStyle>
            <a:lvl1pPr algn="ctr"/>
          </a:lstStyle>
          <a:p>
            <a:r>
              <a:t>Title Text</a:t>
            </a:r>
          </a:p>
        </p:txBody>
      </p:sp>
      <p:sp>
        <p:nvSpPr>
          <p:cNvPr id="72" name="Line"/>
          <p:cNvSpPr/>
          <p:nvPr/>
        </p:nvSpPr>
        <p:spPr>
          <a:xfrm flipV="1">
            <a:off x="2297312" y="665879"/>
            <a:ext cx="1" cy="5526245"/>
          </a:xfrm>
          <a:prstGeom prst="line">
            <a:avLst/>
          </a:prstGeom>
          <a:ln w="25400">
            <a:solidFill>
              <a:srgbClr val="000000"/>
            </a:solidFill>
            <a:miter lim="400000"/>
          </a:ln>
        </p:spPr>
        <p:txBody>
          <a:bodyPr lIns="35700" tIns="35700" rIns="35700" bIns="35700" anchor="ctr"/>
          <a:lstStyle/>
          <a:p>
            <a:pPr defTabSz="321308">
              <a:spcBef>
                <a:spcPts val="0"/>
              </a:spcBef>
              <a:defRPr sz="1600" spc="0">
                <a:latin typeface="Helvetica"/>
                <a:ea typeface="Helvetica"/>
                <a:cs typeface="Helvetica"/>
                <a:sym typeface="Helvetica"/>
              </a:defRPr>
            </a:pPr>
            <a:endParaRPr sz="800"/>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10079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153BD-2360-9A47-B859-8D565BC53BFB}"/>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4D51903D-195E-A44D-B365-CB410E3409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D9DCC83-4102-A640-87DD-DF9AE69350EA}"/>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5" name="Footer Placeholder 4">
            <a:extLst>
              <a:ext uri="{FF2B5EF4-FFF2-40B4-BE49-F238E27FC236}">
                <a16:creationId xmlns:a16="http://schemas.microsoft.com/office/drawing/2014/main" id="{65758C9B-2EBF-7E43-9FAA-5A0EFE56B9D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352B57C7-9320-4B4B-9000-3F7AE278E558}"/>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127520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86F4-00F1-D348-B486-4BB3A6E38A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A5736B52-27DB-6A4A-997A-8555F99140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F03F7E4-6CE2-554D-A8E3-7889CFB4D16C}"/>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5" name="Footer Placeholder 4">
            <a:extLst>
              <a:ext uri="{FF2B5EF4-FFF2-40B4-BE49-F238E27FC236}">
                <a16:creationId xmlns:a16="http://schemas.microsoft.com/office/drawing/2014/main" id="{63DBA4C0-C84D-F944-9A9F-E03E95A1803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F71AA0C-F158-6A4C-88AB-1EE08C4FBD86}"/>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2483035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E088-6A4B-3B4B-BD3F-84D880A4DC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A96C5BF-AF84-2548-9959-33571B9D4D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2A2D665-EC68-F540-BDE9-03C40BA89D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8FF3A53B-543A-4145-9DB9-EEC9B18CCC02}"/>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6" name="Footer Placeholder 5">
            <a:extLst>
              <a:ext uri="{FF2B5EF4-FFF2-40B4-BE49-F238E27FC236}">
                <a16:creationId xmlns:a16="http://schemas.microsoft.com/office/drawing/2014/main" id="{F14C8EC4-9FC7-C749-8876-09E77A09451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1CBE898-B343-1449-B538-031DA5A4A96E}"/>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2018406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C48C-F706-3E42-96E6-6907BA39E7DF}"/>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4C7C186F-6DCF-A74E-A751-DB905DC16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02B66A-203C-4D4E-B32C-04DAC03004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5B9D645D-AA25-8C4B-A06A-87EE79FA02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46121D-20A6-E448-860B-60A828EA432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888F97FA-D5FD-2542-8D81-7E8B6A2CF9A1}"/>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8" name="Footer Placeholder 7">
            <a:extLst>
              <a:ext uri="{FF2B5EF4-FFF2-40B4-BE49-F238E27FC236}">
                <a16:creationId xmlns:a16="http://schemas.microsoft.com/office/drawing/2014/main" id="{785BCF90-04F5-9344-B545-C10AA2674B68}"/>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B22C1365-1874-D141-88E8-384C354329A1}"/>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279557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8104-3C76-A14C-BDA2-9E00ED3D52B0}"/>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2D95C379-E8F7-3D43-8FB1-E82C28B96916}"/>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4" name="Footer Placeholder 3">
            <a:extLst>
              <a:ext uri="{FF2B5EF4-FFF2-40B4-BE49-F238E27FC236}">
                <a16:creationId xmlns:a16="http://schemas.microsoft.com/office/drawing/2014/main" id="{17762E48-69AA-AE45-8B6B-B9C639DEEB9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D923C5B5-F38A-C143-91ED-54597AC31EC4}"/>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364630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17CA46-C7BC-874D-BBEA-ED43ADBE6D26}"/>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3" name="Footer Placeholder 2">
            <a:extLst>
              <a:ext uri="{FF2B5EF4-FFF2-40B4-BE49-F238E27FC236}">
                <a16:creationId xmlns:a16="http://schemas.microsoft.com/office/drawing/2014/main" id="{91A15111-A986-F44C-99B4-C3B85A90D774}"/>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3E547692-F41D-E347-B47D-B0110272CC35}"/>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168925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F9A2-DA28-8B4C-9CF2-1013D9D0F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024D699C-6479-C045-A85F-92094CFC01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2B774A3A-8BAD-2346-9557-EB82EAD74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3BD894-E9CB-A24D-9BFA-83739EE79782}"/>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6" name="Footer Placeholder 5">
            <a:extLst>
              <a:ext uri="{FF2B5EF4-FFF2-40B4-BE49-F238E27FC236}">
                <a16:creationId xmlns:a16="http://schemas.microsoft.com/office/drawing/2014/main" id="{F878D41F-E77C-AF44-8469-F249C17A9B4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E7579ECA-45DD-2440-BE04-42549B0AB62E}"/>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4278007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157D-01A3-1F4C-AA67-A8EA376E6E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E96ED96D-13DA-C34A-9B71-3BED9BE1C9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2FE5493E-BDCA-104C-AA58-BA60AF2313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0D84B6-D068-684B-B5A6-68570E1D5977}"/>
              </a:ext>
            </a:extLst>
          </p:cNvPr>
          <p:cNvSpPr>
            <a:spLocks noGrp="1"/>
          </p:cNvSpPr>
          <p:nvPr>
            <p:ph type="dt" sz="half" idx="10"/>
          </p:nvPr>
        </p:nvSpPr>
        <p:spPr/>
        <p:txBody>
          <a:bodyPr/>
          <a:lstStyle/>
          <a:p>
            <a:fld id="{AEE5417E-1069-8A4D-90EA-8A5EB82E6A83}" type="datetimeFigureOut">
              <a:rPr lang="es-ES" smtClean="0"/>
              <a:t>8/7/25</a:t>
            </a:fld>
            <a:endParaRPr lang="es-ES"/>
          </a:p>
        </p:txBody>
      </p:sp>
      <p:sp>
        <p:nvSpPr>
          <p:cNvPr id="6" name="Footer Placeholder 5">
            <a:extLst>
              <a:ext uri="{FF2B5EF4-FFF2-40B4-BE49-F238E27FC236}">
                <a16:creationId xmlns:a16="http://schemas.microsoft.com/office/drawing/2014/main" id="{FB397B7D-C458-2D4E-BE42-4EFB9D0C1011}"/>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2C494097-A44B-B743-9CDC-3F9231FFDC82}"/>
              </a:ext>
            </a:extLst>
          </p:cNvPr>
          <p:cNvSpPr>
            <a:spLocks noGrp="1"/>
          </p:cNvSpPr>
          <p:nvPr>
            <p:ph type="sldNum" sz="quarter" idx="12"/>
          </p:nvPr>
        </p:nvSpPr>
        <p:spPr/>
        <p:txBody>
          <a:bodyPr/>
          <a:lstStyle/>
          <a:p>
            <a:fld id="{90436661-0D43-3B46-A526-CE5CEA165397}" type="slidenum">
              <a:rPr lang="es-ES" smtClean="0"/>
              <a:t>‹#›</a:t>
            </a:fld>
            <a:endParaRPr lang="es-ES"/>
          </a:p>
        </p:txBody>
      </p:sp>
    </p:spTree>
    <p:extLst>
      <p:ext uri="{BB962C8B-B14F-4D97-AF65-F5344CB8AC3E}">
        <p14:creationId xmlns:p14="http://schemas.microsoft.com/office/powerpoint/2010/main" val="3226201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5667-308C-DC46-A148-52375F11D9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7DE7A7AC-2480-E14A-A0E4-3A86327F5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7C2148F6-BD51-1A46-8B29-3B12C7D5D5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E5417E-1069-8A4D-90EA-8A5EB82E6A83}" type="datetimeFigureOut">
              <a:rPr lang="es-ES" smtClean="0"/>
              <a:t>8/7/25</a:t>
            </a:fld>
            <a:endParaRPr lang="es-ES"/>
          </a:p>
        </p:txBody>
      </p:sp>
      <p:sp>
        <p:nvSpPr>
          <p:cNvPr id="5" name="Footer Placeholder 4">
            <a:extLst>
              <a:ext uri="{FF2B5EF4-FFF2-40B4-BE49-F238E27FC236}">
                <a16:creationId xmlns:a16="http://schemas.microsoft.com/office/drawing/2014/main" id="{37443866-3E7D-C34F-83AF-039A24BB1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3FACCC28-CBF5-7E46-A61C-18C4EE3B16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36661-0D43-3B46-A526-CE5CEA165397}" type="slidenum">
              <a:rPr lang="es-ES" smtClean="0"/>
              <a:t>‹#›</a:t>
            </a:fld>
            <a:endParaRPr lang="es-ES"/>
          </a:p>
        </p:txBody>
      </p:sp>
    </p:spTree>
    <p:extLst>
      <p:ext uri="{BB962C8B-B14F-4D97-AF65-F5344CB8AC3E}">
        <p14:creationId xmlns:p14="http://schemas.microsoft.com/office/powerpoint/2010/main" val="2564959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5.pd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gif"/><Relationship Id="rId7" Type="http://schemas.openxmlformats.org/officeDocument/2006/relationships/image" Target="../media/image63.ti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62.jpe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8.emf"/></Relationships>
</file>

<file path=ppt/slides/_rels/slide39.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wmf"/><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01.w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1.w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06.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309F-3A22-4543-B91A-041BBE3A890C}"/>
              </a:ext>
            </a:extLst>
          </p:cNvPr>
          <p:cNvSpPr>
            <a:spLocks noGrp="1"/>
          </p:cNvSpPr>
          <p:nvPr>
            <p:ph type="title"/>
          </p:nvPr>
        </p:nvSpPr>
        <p:spPr>
          <a:xfrm>
            <a:off x="838200" y="2473325"/>
            <a:ext cx="10515600" cy="1325563"/>
          </a:xfrm>
        </p:spPr>
        <p:txBody>
          <a:bodyPr/>
          <a:lstStyle/>
          <a:p>
            <a:pPr algn="ctr"/>
            <a:r>
              <a:rPr lang="en-AU" dirty="0" err="1"/>
              <a:t>Modeling</a:t>
            </a:r>
            <a:r>
              <a:rPr lang="en-AU" dirty="0"/>
              <a:t> Perceptual Decision Making </a:t>
            </a:r>
          </a:p>
        </p:txBody>
      </p:sp>
      <p:pic>
        <p:nvPicPr>
          <p:cNvPr id="4" name="Picture 3">
            <a:extLst>
              <a:ext uri="{FF2B5EF4-FFF2-40B4-BE49-F238E27FC236}">
                <a16:creationId xmlns:a16="http://schemas.microsoft.com/office/drawing/2014/main" id="{A2EF17F2-32EF-BA49-AFA2-EA1115DD889B}"/>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1274DA3-B69B-0849-9035-33AE411C2F8E}"/>
              </a:ext>
            </a:extLst>
          </p:cNvPr>
          <p:cNvSpPr txBox="1"/>
          <p:nvPr/>
        </p:nvSpPr>
        <p:spPr>
          <a:xfrm>
            <a:off x="1611085" y="6129338"/>
            <a:ext cx="9231085" cy="369332"/>
          </a:xfrm>
          <a:prstGeom prst="rect">
            <a:avLst/>
          </a:prstGeom>
          <a:noFill/>
        </p:spPr>
        <p:txBody>
          <a:bodyPr wrap="square" rtlCol="0">
            <a:spAutoFit/>
          </a:bodyPr>
          <a:lstStyle/>
          <a:p>
            <a:pPr algn="ctr"/>
            <a:r>
              <a:rPr lang="es-ES" dirty="0" err="1"/>
              <a:t>Slides</a:t>
            </a:r>
            <a:r>
              <a:rPr lang="es-ES" dirty="0"/>
              <a:t> are </a:t>
            </a:r>
            <a:r>
              <a:rPr lang="es-ES" dirty="0" err="1"/>
              <a:t>based</a:t>
            </a:r>
            <a:r>
              <a:rPr lang="es-ES" dirty="0"/>
              <a:t> </a:t>
            </a:r>
            <a:r>
              <a:rPr lang="es-ES" dirty="0" err="1"/>
              <a:t>on</a:t>
            </a:r>
            <a:r>
              <a:rPr lang="es-ES" dirty="0"/>
              <a:t> a </a:t>
            </a:r>
            <a:r>
              <a:rPr lang="es-ES" dirty="0" err="1"/>
              <a:t>lecture</a:t>
            </a:r>
            <a:r>
              <a:rPr lang="es-ES" dirty="0"/>
              <a:t> </a:t>
            </a:r>
            <a:r>
              <a:rPr lang="es-ES" dirty="0" err="1"/>
              <a:t>by</a:t>
            </a:r>
            <a:r>
              <a:rPr lang="es-ES" dirty="0"/>
              <a:t> Alfonso </a:t>
            </a:r>
            <a:r>
              <a:rPr lang="es-ES" dirty="0" err="1"/>
              <a:t>Renart</a:t>
            </a:r>
            <a:r>
              <a:rPr lang="es-ES" dirty="0"/>
              <a:t> and </a:t>
            </a:r>
            <a:r>
              <a:rPr lang="es-ES" dirty="0" err="1"/>
              <a:t>Anne</a:t>
            </a:r>
            <a:r>
              <a:rPr lang="es-ES" dirty="0"/>
              <a:t> </a:t>
            </a:r>
            <a:r>
              <a:rPr lang="es-ES" dirty="0" err="1"/>
              <a:t>Urai</a:t>
            </a:r>
            <a:endParaRPr lang="es-ES" dirty="0"/>
          </a:p>
        </p:txBody>
      </p:sp>
    </p:spTree>
    <p:extLst>
      <p:ext uri="{BB962C8B-B14F-4D97-AF65-F5344CB8AC3E}">
        <p14:creationId xmlns:p14="http://schemas.microsoft.com/office/powerpoint/2010/main" val="3985650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B29A-DA93-D943-A667-7AFAFC30EDF9}"/>
              </a:ext>
            </a:extLst>
          </p:cNvPr>
          <p:cNvSpPr>
            <a:spLocks noGrp="1"/>
          </p:cNvSpPr>
          <p:nvPr>
            <p:ph type="title"/>
          </p:nvPr>
        </p:nvSpPr>
        <p:spPr>
          <a:xfrm>
            <a:off x="838200" y="83771"/>
            <a:ext cx="10515600" cy="1325563"/>
          </a:xfrm>
        </p:spPr>
        <p:txBody>
          <a:bodyPr/>
          <a:lstStyle/>
          <a:p>
            <a:r>
              <a:rPr lang="es-ES" dirty="0" err="1"/>
              <a:t>Example</a:t>
            </a:r>
            <a:r>
              <a:rPr lang="es-ES" dirty="0"/>
              <a:t> of a </a:t>
            </a:r>
            <a:r>
              <a:rPr lang="es-ES" b="1" dirty="0" err="1"/>
              <a:t>detection</a:t>
            </a:r>
            <a:r>
              <a:rPr lang="es-ES" b="1" dirty="0"/>
              <a:t> </a:t>
            </a:r>
            <a:r>
              <a:rPr lang="es-ES" b="1" dirty="0" err="1"/>
              <a:t>task</a:t>
            </a:r>
            <a:r>
              <a:rPr lang="es-ES" b="1" dirty="0"/>
              <a:t> </a:t>
            </a:r>
            <a:r>
              <a:rPr lang="es-ES" dirty="0"/>
              <a:t>in </a:t>
            </a:r>
            <a:r>
              <a:rPr lang="es-ES" dirty="0" err="1"/>
              <a:t>rodents</a:t>
            </a:r>
            <a:endParaRPr lang="es-ES" dirty="0"/>
          </a:p>
        </p:txBody>
      </p:sp>
      <p:pic>
        <p:nvPicPr>
          <p:cNvPr id="4" name="Picture 3">
            <a:extLst>
              <a:ext uri="{FF2B5EF4-FFF2-40B4-BE49-F238E27FC236}">
                <a16:creationId xmlns:a16="http://schemas.microsoft.com/office/drawing/2014/main" id="{61AE92B8-A342-6B43-BD50-F876B5C7EA0D}"/>
              </a:ext>
            </a:extLst>
          </p:cNvPr>
          <p:cNvPicPr>
            <a:picLocks noChangeAspect="1"/>
          </p:cNvPicPr>
          <p:nvPr/>
        </p:nvPicPr>
        <p:blipFill rotWithShape="1">
          <a:blip r:embed="rId2"/>
          <a:srcRect b="16774"/>
          <a:stretch/>
        </p:blipFill>
        <p:spPr>
          <a:xfrm>
            <a:off x="185395" y="1457439"/>
            <a:ext cx="6444005" cy="4275145"/>
          </a:xfrm>
          <a:prstGeom prst="rect">
            <a:avLst/>
          </a:prstGeom>
        </p:spPr>
      </p:pic>
      <p:pic>
        <p:nvPicPr>
          <p:cNvPr id="5" name="Picture 4">
            <a:extLst>
              <a:ext uri="{FF2B5EF4-FFF2-40B4-BE49-F238E27FC236}">
                <a16:creationId xmlns:a16="http://schemas.microsoft.com/office/drawing/2014/main" id="{2E655965-A517-EE4E-A153-74DAD48DF993}"/>
              </a:ext>
            </a:extLst>
          </p:cNvPr>
          <p:cNvPicPr>
            <a:picLocks noChangeAspect="1"/>
          </p:cNvPicPr>
          <p:nvPr/>
        </p:nvPicPr>
        <p:blipFill>
          <a:blip r:embed="rId3"/>
          <a:stretch>
            <a:fillRect/>
          </a:stretch>
        </p:blipFill>
        <p:spPr>
          <a:xfrm>
            <a:off x="7354362" y="1394559"/>
            <a:ext cx="4837638" cy="3115896"/>
          </a:xfrm>
          <a:prstGeom prst="rect">
            <a:avLst/>
          </a:prstGeom>
        </p:spPr>
      </p:pic>
      <p:sp>
        <p:nvSpPr>
          <p:cNvPr id="6" name="TextBox 5">
            <a:extLst>
              <a:ext uri="{FF2B5EF4-FFF2-40B4-BE49-F238E27FC236}">
                <a16:creationId xmlns:a16="http://schemas.microsoft.com/office/drawing/2014/main" id="{834B4C16-3C8C-F347-A99F-2BF183B66FC2}"/>
              </a:ext>
            </a:extLst>
          </p:cNvPr>
          <p:cNvSpPr txBox="1"/>
          <p:nvPr/>
        </p:nvSpPr>
        <p:spPr>
          <a:xfrm>
            <a:off x="10594731" y="1688124"/>
            <a:ext cx="1213338" cy="338554"/>
          </a:xfrm>
          <a:prstGeom prst="rect">
            <a:avLst/>
          </a:prstGeom>
          <a:solidFill>
            <a:schemeClr val="bg1"/>
          </a:solidFill>
        </p:spPr>
        <p:txBody>
          <a:bodyPr wrap="square" lIns="0" tIns="0" rIns="0" bIns="0" rtlCol="0">
            <a:spAutoFit/>
          </a:bodyPr>
          <a:lstStyle/>
          <a:p>
            <a:r>
              <a:rPr lang="es-ES" sz="2200" dirty="0">
                <a:latin typeface="Times" pitchFamily="2" charset="0"/>
              </a:rPr>
              <a:t>No </a:t>
            </a:r>
            <a:r>
              <a:rPr lang="es-ES" sz="2200" dirty="0" err="1">
                <a:latin typeface="Times" pitchFamily="2" charset="0"/>
              </a:rPr>
              <a:t>signal</a:t>
            </a:r>
            <a:endParaRPr lang="es-ES" sz="2200" dirty="0">
              <a:latin typeface="Times" pitchFamily="2" charset="0"/>
            </a:endParaRPr>
          </a:p>
        </p:txBody>
      </p:sp>
      <p:sp>
        <p:nvSpPr>
          <p:cNvPr id="7" name="Rectangle 6">
            <a:extLst>
              <a:ext uri="{FF2B5EF4-FFF2-40B4-BE49-F238E27FC236}">
                <a16:creationId xmlns:a16="http://schemas.microsoft.com/office/drawing/2014/main" id="{5C359FA8-8284-9545-9A20-B7B583EC5F8A}"/>
              </a:ext>
            </a:extLst>
          </p:cNvPr>
          <p:cNvSpPr/>
          <p:nvPr/>
        </p:nvSpPr>
        <p:spPr>
          <a:xfrm>
            <a:off x="7381301" y="4983421"/>
            <a:ext cx="4902506" cy="923330"/>
          </a:xfrm>
          <a:prstGeom prst="rect">
            <a:avLst/>
          </a:prstGeom>
        </p:spPr>
        <p:txBody>
          <a:bodyPr wrap="square">
            <a:spAutoFit/>
          </a:bodyPr>
          <a:lstStyle/>
          <a:p>
            <a:r>
              <a:rPr lang="es-ES" dirty="0" err="1">
                <a:latin typeface="Palatino" pitchFamily="2" charset="77"/>
              </a:rPr>
              <a:t>Because</a:t>
            </a:r>
            <a:r>
              <a:rPr lang="es-ES" dirty="0">
                <a:latin typeface="Palatino" pitchFamily="2" charset="77"/>
              </a:rPr>
              <a:t> </a:t>
            </a:r>
            <a:r>
              <a:rPr lang="es-ES" dirty="0" err="1">
                <a:latin typeface="Palatino" pitchFamily="2" charset="77"/>
              </a:rPr>
              <a:t>columns</a:t>
            </a:r>
            <a:r>
              <a:rPr lang="es-ES" dirty="0">
                <a:latin typeface="Palatino" pitchFamily="2" charset="77"/>
              </a:rPr>
              <a:t> sum to 100%, </a:t>
            </a:r>
            <a:r>
              <a:rPr lang="es-ES" dirty="0" err="1">
                <a:latin typeface="Palatino" pitchFamily="2" charset="77"/>
              </a:rPr>
              <a:t>only</a:t>
            </a:r>
            <a:r>
              <a:rPr lang="es-ES" dirty="0">
                <a:latin typeface="Palatino" pitchFamily="2" charset="77"/>
              </a:rPr>
              <a:t> 2 </a:t>
            </a:r>
            <a:r>
              <a:rPr lang="es-ES" dirty="0" err="1">
                <a:latin typeface="Palatino" pitchFamily="2" charset="77"/>
              </a:rPr>
              <a:t>independent</a:t>
            </a:r>
            <a:r>
              <a:rPr lang="es-ES" dirty="0">
                <a:latin typeface="Palatino" pitchFamily="2" charset="77"/>
              </a:rPr>
              <a:t> </a:t>
            </a:r>
            <a:r>
              <a:rPr lang="es-ES" dirty="0" err="1">
                <a:latin typeface="Palatino" pitchFamily="2" charset="77"/>
              </a:rPr>
              <a:t>numbers</a:t>
            </a:r>
            <a:r>
              <a:rPr lang="es-ES" dirty="0">
                <a:latin typeface="Palatino" pitchFamily="2" charset="77"/>
              </a:rPr>
              <a:t> </a:t>
            </a:r>
            <a:r>
              <a:rPr lang="es-ES" dirty="0" err="1">
                <a:latin typeface="Palatino" pitchFamily="2" charset="77"/>
              </a:rPr>
              <a:t>The</a:t>
            </a:r>
            <a:r>
              <a:rPr lang="es-ES" dirty="0">
                <a:latin typeface="Palatino" pitchFamily="2" charset="77"/>
              </a:rPr>
              <a:t> </a:t>
            </a:r>
            <a:r>
              <a:rPr lang="es-ES" dirty="0" err="1">
                <a:latin typeface="Palatino" pitchFamily="2" charset="77"/>
              </a:rPr>
              <a:t>convention</a:t>
            </a:r>
            <a:r>
              <a:rPr lang="es-ES" dirty="0">
                <a:latin typeface="Palatino" pitchFamily="2" charset="77"/>
              </a:rPr>
              <a:t> </a:t>
            </a:r>
            <a:r>
              <a:rPr lang="es-ES" dirty="0" err="1">
                <a:latin typeface="Palatino" pitchFamily="2" charset="77"/>
              </a:rPr>
              <a:t>is</a:t>
            </a:r>
            <a:r>
              <a:rPr lang="es-ES" dirty="0">
                <a:latin typeface="Palatino" pitchFamily="2" charset="77"/>
              </a:rPr>
              <a:t> to use hits (H) and false </a:t>
            </a:r>
            <a:r>
              <a:rPr lang="es-ES" dirty="0" err="1">
                <a:latin typeface="Palatino" pitchFamily="2" charset="77"/>
              </a:rPr>
              <a:t>alarms</a:t>
            </a:r>
            <a:r>
              <a:rPr lang="es-ES" dirty="0">
                <a:latin typeface="Palatino" pitchFamily="2" charset="77"/>
              </a:rPr>
              <a:t> (FA) </a:t>
            </a:r>
            <a:endParaRPr lang="es-ES" dirty="0">
              <a:effectLst/>
            </a:endParaRPr>
          </a:p>
        </p:txBody>
      </p:sp>
    </p:spTree>
    <p:extLst>
      <p:ext uri="{BB962C8B-B14F-4D97-AF65-F5344CB8AC3E}">
        <p14:creationId xmlns:p14="http://schemas.microsoft.com/office/powerpoint/2010/main" val="4208244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Behavior in H-FA plane"/>
          <p:cNvSpPr txBox="1"/>
          <p:nvPr/>
        </p:nvSpPr>
        <p:spPr>
          <a:xfrm>
            <a:off x="3985080" y="31401"/>
            <a:ext cx="4013407"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200">
                <a:latin typeface="Palatino"/>
                <a:ea typeface="Palatino"/>
                <a:cs typeface="Palatino"/>
                <a:sym typeface="Palatino"/>
              </a:defRPr>
            </a:lvl1pPr>
          </a:lstStyle>
          <a:p>
            <a:r>
              <a:rPr sz="2953"/>
              <a:t>Behavior in H-FA plane</a:t>
            </a:r>
          </a:p>
        </p:txBody>
      </p:sp>
      <p:sp>
        <p:nvSpPr>
          <p:cNvPr id="568" name="Rectangle"/>
          <p:cNvSpPr/>
          <p:nvPr/>
        </p:nvSpPr>
        <p:spPr>
          <a:xfrm>
            <a:off x="4637484" y="2133149"/>
            <a:ext cx="2628212" cy="2630491"/>
          </a:xfrm>
          <a:prstGeom prst="rect">
            <a:avLst/>
          </a:prstGeom>
          <a:ln w="12700">
            <a:solidFill>
              <a:srgbClr val="000000"/>
            </a:solidFill>
            <a:miter lim="400000"/>
          </a:ln>
        </p:spPr>
        <p:txBody>
          <a:bodyPr lIns="35719" tIns="35719" rIns="35719" bIns="35719" anchor="ctr"/>
          <a:lstStyle/>
          <a:p>
            <a:pPr>
              <a:defRPr b="0">
                <a:solidFill>
                  <a:srgbClr val="FFFFFF"/>
                </a:solidFill>
                <a:latin typeface="Helvetica Light"/>
                <a:ea typeface="Helvetica Light"/>
                <a:cs typeface="Helvetica Light"/>
                <a:sym typeface="Helvetica Light"/>
              </a:defRPr>
            </a:pPr>
            <a:endParaRPr sz="1266"/>
          </a:p>
        </p:txBody>
      </p:sp>
      <p:sp>
        <p:nvSpPr>
          <p:cNvPr id="569" name="Prob. False Alarm"/>
          <p:cNvSpPr txBox="1"/>
          <p:nvPr/>
        </p:nvSpPr>
        <p:spPr>
          <a:xfrm>
            <a:off x="4952023" y="5021401"/>
            <a:ext cx="2063835"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2800" b="0">
                <a:latin typeface="Palatino"/>
                <a:ea typeface="Palatino"/>
                <a:cs typeface="Palatino"/>
                <a:sym typeface="Palatino"/>
              </a:defRPr>
            </a:lvl1pPr>
          </a:lstStyle>
          <a:p>
            <a:r>
              <a:rPr sz="1969"/>
              <a:t>Prob. False Alarm</a:t>
            </a:r>
          </a:p>
        </p:txBody>
      </p:sp>
      <p:sp>
        <p:nvSpPr>
          <p:cNvPr id="570" name="Prob. Hit"/>
          <p:cNvSpPr txBox="1"/>
          <p:nvPr/>
        </p:nvSpPr>
        <p:spPr>
          <a:xfrm rot="16200000">
            <a:off x="3693000" y="3232487"/>
            <a:ext cx="1087222"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2800" b="0">
                <a:latin typeface="Palatino"/>
                <a:ea typeface="Palatino"/>
                <a:cs typeface="Palatino"/>
                <a:sym typeface="Palatino"/>
              </a:defRPr>
            </a:lvl1pPr>
          </a:lstStyle>
          <a:p>
            <a:r>
              <a:rPr sz="1969"/>
              <a:t>Prob. Hit</a:t>
            </a:r>
          </a:p>
        </p:txBody>
      </p:sp>
      <p:sp>
        <p:nvSpPr>
          <p:cNvPr id="571" name="0"/>
          <p:cNvSpPr txBox="1"/>
          <p:nvPr/>
        </p:nvSpPr>
        <p:spPr>
          <a:xfrm>
            <a:off x="4539077" y="4768128"/>
            <a:ext cx="171522"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2200" b="0">
                <a:latin typeface="Palatino"/>
                <a:ea typeface="Palatino"/>
                <a:cs typeface="Palatino"/>
                <a:sym typeface="Palatino"/>
              </a:defRPr>
            </a:lvl1pPr>
          </a:lstStyle>
          <a:p>
            <a:r>
              <a:rPr sz="1547"/>
              <a:t>0</a:t>
            </a:r>
          </a:p>
        </p:txBody>
      </p:sp>
      <p:sp>
        <p:nvSpPr>
          <p:cNvPr id="572" name="1"/>
          <p:cNvSpPr txBox="1"/>
          <p:nvPr/>
        </p:nvSpPr>
        <p:spPr>
          <a:xfrm>
            <a:off x="7223937" y="4768128"/>
            <a:ext cx="171522"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2200" b="0">
                <a:latin typeface="Palatino"/>
                <a:ea typeface="Palatino"/>
                <a:cs typeface="Palatino"/>
                <a:sym typeface="Palatino"/>
              </a:defRPr>
            </a:lvl1pPr>
          </a:lstStyle>
          <a:p>
            <a:r>
              <a:rPr sz="1547"/>
              <a:t>1</a:t>
            </a:r>
          </a:p>
        </p:txBody>
      </p:sp>
      <p:sp>
        <p:nvSpPr>
          <p:cNvPr id="573" name="0"/>
          <p:cNvSpPr txBox="1"/>
          <p:nvPr/>
        </p:nvSpPr>
        <p:spPr>
          <a:xfrm>
            <a:off x="4414062" y="4589534"/>
            <a:ext cx="171522"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2200" b="0">
                <a:latin typeface="Palatino"/>
                <a:ea typeface="Palatino"/>
                <a:cs typeface="Palatino"/>
                <a:sym typeface="Palatino"/>
              </a:defRPr>
            </a:lvl1pPr>
          </a:lstStyle>
          <a:p>
            <a:r>
              <a:rPr sz="1547"/>
              <a:t>0</a:t>
            </a:r>
          </a:p>
        </p:txBody>
      </p:sp>
      <p:sp>
        <p:nvSpPr>
          <p:cNvPr id="574" name="1"/>
          <p:cNvSpPr txBox="1"/>
          <p:nvPr/>
        </p:nvSpPr>
        <p:spPr>
          <a:xfrm>
            <a:off x="4414062" y="1940393"/>
            <a:ext cx="171522"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2200" b="0">
                <a:latin typeface="Palatino"/>
                <a:ea typeface="Palatino"/>
                <a:cs typeface="Palatino"/>
                <a:sym typeface="Palatino"/>
              </a:defRPr>
            </a:lvl1pPr>
          </a:lstStyle>
          <a:p>
            <a:r>
              <a:rPr sz="1547"/>
              <a:t>1</a:t>
            </a:r>
          </a:p>
        </p:txBody>
      </p:sp>
      <p:sp>
        <p:nvSpPr>
          <p:cNvPr id="575" name="Line"/>
          <p:cNvSpPr/>
          <p:nvPr/>
        </p:nvSpPr>
        <p:spPr>
          <a:xfrm flipV="1">
            <a:off x="4637484" y="2134288"/>
            <a:ext cx="2628212" cy="2628212"/>
          </a:xfrm>
          <a:prstGeom prst="line">
            <a:avLst/>
          </a:prstGeom>
          <a:ln w="12700">
            <a:solidFill>
              <a:srgbClr val="000000"/>
            </a:solidFill>
            <a:custDash>
              <a:ds d="600000" sp="600000"/>
            </a:custDash>
            <a:miter lim="400000"/>
          </a:ln>
        </p:spPr>
        <p:txBody>
          <a:bodyPr lIns="35719" tIns="35719" rIns="35719" bIns="35719" anchor="ctr"/>
          <a:lstStyle/>
          <a:p>
            <a:pPr>
              <a:defRPr b="0">
                <a:latin typeface="Helvetica Light"/>
                <a:ea typeface="Helvetica Light"/>
                <a:cs typeface="Helvetica Light"/>
                <a:sym typeface="Helvetica Light"/>
              </a:defRPr>
            </a:pPr>
            <a:endParaRPr sz="1266"/>
          </a:p>
        </p:txBody>
      </p:sp>
      <p:grpSp>
        <p:nvGrpSpPr>
          <p:cNvPr id="579" name="Group"/>
          <p:cNvGrpSpPr/>
          <p:nvPr/>
        </p:nvGrpSpPr>
        <p:grpSpPr>
          <a:xfrm>
            <a:off x="6285139" y="3012281"/>
            <a:ext cx="1379057" cy="1601391"/>
            <a:chOff x="0" y="0"/>
            <a:chExt cx="1961325" cy="2277533"/>
          </a:xfrm>
        </p:grpSpPr>
        <p:sp>
          <p:nvSpPr>
            <p:cNvPr id="576" name="Circle"/>
            <p:cNvSpPr/>
            <p:nvPr/>
          </p:nvSpPr>
          <p:spPr>
            <a:xfrm>
              <a:off x="0" y="0"/>
              <a:ext cx="127000" cy="127000"/>
            </a:xfrm>
            <a:prstGeom prst="ellipse">
              <a:avLst/>
            </a:prstGeom>
            <a:solidFill>
              <a:srgbClr val="00FDFF"/>
            </a:solidFill>
            <a:ln w="127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577" name="Line"/>
            <p:cNvSpPr/>
            <p:nvPr/>
          </p:nvSpPr>
          <p:spPr>
            <a:xfrm>
              <a:off x="112001" y="169333"/>
              <a:ext cx="242956" cy="463632"/>
            </a:xfrm>
            <a:prstGeom prst="line">
              <a:avLst/>
            </a:prstGeom>
            <a:noFill/>
            <a:ln w="127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578" name="Random…"/>
            <p:cNvSpPr/>
            <p:nvPr/>
          </p:nvSpPr>
          <p:spPr>
            <a:xfrm>
              <a:off x="691325" y="100753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200" b="0">
                  <a:latin typeface="Palatino"/>
                  <a:ea typeface="Palatino"/>
                  <a:cs typeface="Palatino"/>
                  <a:sym typeface="Palatino"/>
                </a:defRPr>
              </a:pPr>
              <a:r>
                <a:rPr sz="1547"/>
                <a:t>Random</a:t>
              </a:r>
            </a:p>
            <a:p>
              <a:pPr>
                <a:defRPr sz="2200" b="0">
                  <a:latin typeface="Palatino"/>
                  <a:ea typeface="Palatino"/>
                  <a:cs typeface="Palatino"/>
                  <a:sym typeface="Palatino"/>
                </a:defRPr>
              </a:pPr>
              <a:r>
                <a:rPr sz="1547"/>
                <a:t>Choices</a:t>
              </a:r>
            </a:p>
          </p:txBody>
        </p:sp>
      </p:grpSp>
      <p:grpSp>
        <p:nvGrpSpPr>
          <p:cNvPr id="583" name="Group"/>
          <p:cNvGrpSpPr/>
          <p:nvPr/>
        </p:nvGrpSpPr>
        <p:grpSpPr>
          <a:xfrm>
            <a:off x="6588749" y="1594043"/>
            <a:ext cx="1563876" cy="892969"/>
            <a:chOff x="0" y="419100"/>
            <a:chExt cx="2224178" cy="1270000"/>
          </a:xfrm>
        </p:grpSpPr>
        <p:sp>
          <p:nvSpPr>
            <p:cNvPr id="580" name="Circle"/>
            <p:cNvSpPr/>
            <p:nvPr/>
          </p:nvSpPr>
          <p:spPr>
            <a:xfrm>
              <a:off x="0" y="1479417"/>
              <a:ext cx="127000" cy="127001"/>
            </a:xfrm>
            <a:prstGeom prst="ellipse">
              <a:avLst/>
            </a:prstGeom>
            <a:solidFill>
              <a:srgbClr val="00FDFF"/>
            </a:solidFill>
            <a:ln w="127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581" name="Responsive…"/>
            <p:cNvSpPr/>
            <p:nvPr/>
          </p:nvSpPr>
          <p:spPr>
            <a:xfrm>
              <a:off x="954178" y="41910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200" b="0">
                  <a:latin typeface="Palatino"/>
                  <a:ea typeface="Palatino"/>
                  <a:cs typeface="Palatino"/>
                  <a:sym typeface="Palatino"/>
                </a:defRPr>
              </a:pPr>
              <a:r>
                <a:rPr sz="1547"/>
                <a:t>Responsive </a:t>
              </a:r>
            </a:p>
            <a:p>
              <a:pPr>
                <a:defRPr sz="2200" b="0">
                  <a:latin typeface="Palatino"/>
                  <a:ea typeface="Palatino"/>
                  <a:cs typeface="Palatino"/>
                  <a:sym typeface="Palatino"/>
                </a:defRPr>
              </a:pPr>
              <a:r>
                <a:rPr sz="1547"/>
                <a:t>Subject</a:t>
              </a:r>
            </a:p>
          </p:txBody>
        </p:sp>
        <p:sp>
          <p:nvSpPr>
            <p:cNvPr id="582" name="Line"/>
            <p:cNvSpPr/>
            <p:nvPr/>
          </p:nvSpPr>
          <p:spPr>
            <a:xfrm flipV="1">
              <a:off x="140859" y="841093"/>
              <a:ext cx="373330" cy="579059"/>
            </a:xfrm>
            <a:prstGeom prst="line">
              <a:avLst/>
            </a:prstGeom>
            <a:noFill/>
            <a:ln w="127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grpSp>
        <p:nvGrpSpPr>
          <p:cNvPr id="587" name="Group"/>
          <p:cNvGrpSpPr/>
          <p:nvPr/>
        </p:nvGrpSpPr>
        <p:grpSpPr>
          <a:xfrm>
            <a:off x="4504159" y="1319895"/>
            <a:ext cx="1191032" cy="1233996"/>
            <a:chOff x="-1" y="29202"/>
            <a:chExt cx="1693910" cy="1755016"/>
          </a:xfrm>
        </p:grpSpPr>
        <p:sp>
          <p:nvSpPr>
            <p:cNvPr id="584" name="Circle"/>
            <p:cNvSpPr/>
            <p:nvPr/>
          </p:nvSpPr>
          <p:spPr>
            <a:xfrm>
              <a:off x="773817" y="1657217"/>
              <a:ext cx="127001" cy="127001"/>
            </a:xfrm>
            <a:prstGeom prst="ellipse">
              <a:avLst/>
            </a:prstGeom>
            <a:solidFill>
              <a:srgbClr val="00FDFF"/>
            </a:solidFill>
            <a:ln w="127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585" name="Line"/>
            <p:cNvSpPr/>
            <p:nvPr/>
          </p:nvSpPr>
          <p:spPr>
            <a:xfrm flipV="1">
              <a:off x="845008" y="861350"/>
              <a:ext cx="1" cy="751418"/>
            </a:xfrm>
            <a:prstGeom prst="line">
              <a:avLst/>
            </a:prstGeom>
            <a:noFill/>
            <a:ln w="127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586" name="Good…"/>
            <p:cNvSpPr txBox="1"/>
            <p:nvPr/>
          </p:nvSpPr>
          <p:spPr>
            <a:xfrm>
              <a:off x="-1" y="29202"/>
              <a:ext cx="1693910" cy="7797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200" b="0">
                  <a:latin typeface="Palatino"/>
                  <a:ea typeface="Palatino"/>
                  <a:cs typeface="Palatino"/>
                  <a:sym typeface="Palatino"/>
                </a:defRPr>
              </a:pPr>
              <a:r>
                <a:rPr sz="1547"/>
                <a:t>Good</a:t>
              </a:r>
            </a:p>
            <a:p>
              <a:pPr>
                <a:defRPr sz="2200" b="0">
                  <a:latin typeface="Palatino"/>
                  <a:ea typeface="Palatino"/>
                  <a:cs typeface="Palatino"/>
                  <a:sym typeface="Palatino"/>
                </a:defRPr>
              </a:pPr>
              <a:r>
                <a:rPr sz="1547"/>
                <a:t>Performance</a:t>
              </a:r>
            </a:p>
          </p:txBody>
        </p:sp>
      </p:grpSp>
      <p:grpSp>
        <p:nvGrpSpPr>
          <p:cNvPr id="591" name="Group"/>
          <p:cNvGrpSpPr/>
          <p:nvPr/>
        </p:nvGrpSpPr>
        <p:grpSpPr>
          <a:xfrm>
            <a:off x="4892108" y="3243011"/>
            <a:ext cx="1340634" cy="892969"/>
            <a:chOff x="311468" y="419100"/>
            <a:chExt cx="1906678" cy="1270000"/>
          </a:xfrm>
        </p:grpSpPr>
        <p:sp>
          <p:nvSpPr>
            <p:cNvPr id="588" name="Circle"/>
            <p:cNvSpPr/>
            <p:nvPr/>
          </p:nvSpPr>
          <p:spPr>
            <a:xfrm>
              <a:off x="311468" y="1191617"/>
              <a:ext cx="127001" cy="127001"/>
            </a:xfrm>
            <a:prstGeom prst="ellipse">
              <a:avLst/>
            </a:prstGeom>
            <a:solidFill>
              <a:srgbClr val="00FDFF"/>
            </a:solidFill>
            <a:ln w="127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589" name="Unresponsive…"/>
            <p:cNvSpPr/>
            <p:nvPr/>
          </p:nvSpPr>
          <p:spPr>
            <a:xfrm>
              <a:off x="948146" y="41910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200" b="0">
                  <a:latin typeface="Palatino"/>
                  <a:ea typeface="Palatino"/>
                  <a:cs typeface="Palatino"/>
                  <a:sym typeface="Palatino"/>
                </a:defRPr>
              </a:pPr>
              <a:r>
                <a:rPr sz="1547"/>
                <a:t>Unresponsive </a:t>
              </a:r>
            </a:p>
            <a:p>
              <a:pPr>
                <a:defRPr sz="2200" b="0">
                  <a:latin typeface="Palatino"/>
                  <a:ea typeface="Palatino"/>
                  <a:cs typeface="Palatino"/>
                  <a:sym typeface="Palatino"/>
                </a:defRPr>
              </a:pPr>
              <a:r>
                <a:rPr sz="1547"/>
                <a:t>Subject</a:t>
              </a:r>
            </a:p>
          </p:txBody>
        </p:sp>
        <p:sp>
          <p:nvSpPr>
            <p:cNvPr id="590" name="Line"/>
            <p:cNvSpPr/>
            <p:nvPr/>
          </p:nvSpPr>
          <p:spPr>
            <a:xfrm flipV="1">
              <a:off x="416785" y="785415"/>
              <a:ext cx="131466" cy="346250"/>
            </a:xfrm>
            <a:prstGeom prst="line">
              <a:avLst/>
            </a:prstGeom>
            <a:noFill/>
            <a:ln w="127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7973075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animBg="1" advAuto="0"/>
      <p:bldP spid="583" grpId="0" animBg="1" advAuto="0"/>
      <p:bldP spid="587" grpId="0" animBg="1" advAuto="0"/>
      <p:bldP spid="59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8ACF-6473-CF44-90C0-0D69C08EFEA9}"/>
              </a:ext>
            </a:extLst>
          </p:cNvPr>
          <p:cNvSpPr>
            <a:spLocks noGrp="1"/>
          </p:cNvSpPr>
          <p:nvPr>
            <p:ph type="title"/>
          </p:nvPr>
        </p:nvSpPr>
        <p:spPr>
          <a:xfrm>
            <a:off x="838200" y="199872"/>
            <a:ext cx="10515600" cy="1325563"/>
          </a:xfrm>
        </p:spPr>
        <p:txBody>
          <a:bodyPr>
            <a:normAutofit/>
          </a:bodyPr>
          <a:lstStyle/>
          <a:p>
            <a:r>
              <a:rPr lang="es-ES" sz="3400" dirty="0" err="1"/>
              <a:t>Mechanistic</a:t>
            </a:r>
            <a:r>
              <a:rPr lang="es-ES" sz="3400" dirty="0"/>
              <a:t> </a:t>
            </a:r>
            <a:r>
              <a:rPr lang="es-ES" sz="3400" dirty="0" err="1"/>
              <a:t>Description</a:t>
            </a:r>
            <a:r>
              <a:rPr lang="es-ES" sz="3400" dirty="0"/>
              <a:t> </a:t>
            </a:r>
            <a:r>
              <a:rPr lang="es-ES" sz="3400" dirty="0" err="1"/>
              <a:t>for</a:t>
            </a:r>
            <a:r>
              <a:rPr lang="es-ES" sz="3400" dirty="0"/>
              <a:t> </a:t>
            </a:r>
            <a:r>
              <a:rPr lang="es-ES" sz="3400" dirty="0" err="1"/>
              <a:t>Sensory</a:t>
            </a:r>
            <a:r>
              <a:rPr lang="es-ES" sz="3400" dirty="0"/>
              <a:t> </a:t>
            </a:r>
            <a:r>
              <a:rPr lang="es-ES" sz="3400" dirty="0" err="1"/>
              <a:t>detection</a:t>
            </a:r>
            <a:r>
              <a:rPr lang="es-ES" sz="3400" dirty="0"/>
              <a:t> </a:t>
            </a:r>
            <a:r>
              <a:rPr lang="es-ES" sz="3400" dirty="0" err="1"/>
              <a:t>experiments</a:t>
            </a:r>
            <a:r>
              <a:rPr lang="es-ES" sz="3400" dirty="0"/>
              <a:t>. </a:t>
            </a:r>
          </a:p>
        </p:txBody>
      </p:sp>
      <p:sp>
        <p:nvSpPr>
          <p:cNvPr id="3" name="Content Placeholder 2">
            <a:extLst>
              <a:ext uri="{FF2B5EF4-FFF2-40B4-BE49-F238E27FC236}">
                <a16:creationId xmlns:a16="http://schemas.microsoft.com/office/drawing/2014/main" id="{554DE4F9-EF08-3B48-B982-2811FD9F10CD}"/>
              </a:ext>
            </a:extLst>
          </p:cNvPr>
          <p:cNvSpPr>
            <a:spLocks noGrp="1"/>
          </p:cNvSpPr>
          <p:nvPr>
            <p:ph idx="1"/>
          </p:nvPr>
        </p:nvSpPr>
        <p:spPr/>
        <p:txBody>
          <a:bodyPr/>
          <a:lstStyle/>
          <a:p>
            <a:endParaRPr lang="es-ES" dirty="0"/>
          </a:p>
        </p:txBody>
      </p:sp>
      <p:pic>
        <p:nvPicPr>
          <p:cNvPr id="4" name="Picture 3">
            <a:extLst>
              <a:ext uri="{FF2B5EF4-FFF2-40B4-BE49-F238E27FC236}">
                <a16:creationId xmlns:a16="http://schemas.microsoft.com/office/drawing/2014/main" id="{CDBED0B3-D2DC-F74E-92B6-76067AEE7783}"/>
              </a:ext>
            </a:extLst>
          </p:cNvPr>
          <p:cNvPicPr>
            <a:picLocks noChangeAspect="1"/>
          </p:cNvPicPr>
          <p:nvPr/>
        </p:nvPicPr>
        <p:blipFill>
          <a:blip r:embed="rId2"/>
          <a:stretch>
            <a:fillRect/>
          </a:stretch>
        </p:blipFill>
        <p:spPr>
          <a:xfrm>
            <a:off x="1520328" y="2085418"/>
            <a:ext cx="8868578" cy="4583188"/>
          </a:xfrm>
          <a:prstGeom prst="rect">
            <a:avLst/>
          </a:prstGeom>
        </p:spPr>
      </p:pic>
      <p:sp>
        <p:nvSpPr>
          <p:cNvPr id="5" name="TextBox 4">
            <a:extLst>
              <a:ext uri="{FF2B5EF4-FFF2-40B4-BE49-F238E27FC236}">
                <a16:creationId xmlns:a16="http://schemas.microsoft.com/office/drawing/2014/main" id="{D575AA42-186E-6540-BB70-D8FA5EF32D1D}"/>
              </a:ext>
            </a:extLst>
          </p:cNvPr>
          <p:cNvSpPr txBox="1"/>
          <p:nvPr/>
        </p:nvSpPr>
        <p:spPr>
          <a:xfrm>
            <a:off x="7766892" y="6510969"/>
            <a:ext cx="4924539" cy="369332"/>
          </a:xfrm>
          <a:prstGeom prst="rect">
            <a:avLst/>
          </a:prstGeom>
          <a:noFill/>
        </p:spPr>
        <p:txBody>
          <a:bodyPr wrap="square" rtlCol="0">
            <a:spAutoFit/>
          </a:bodyPr>
          <a:lstStyle/>
          <a:p>
            <a:r>
              <a:rPr lang="es-ES" dirty="0" err="1"/>
              <a:t>Tanner</a:t>
            </a:r>
            <a:r>
              <a:rPr lang="es-ES" dirty="0"/>
              <a:t> and </a:t>
            </a:r>
            <a:r>
              <a:rPr lang="es-ES" dirty="0" err="1"/>
              <a:t>Swets</a:t>
            </a:r>
            <a:r>
              <a:rPr lang="es-ES" dirty="0"/>
              <a:t>, </a:t>
            </a:r>
            <a:r>
              <a:rPr lang="es-ES" dirty="0" err="1"/>
              <a:t>Psychological</a:t>
            </a:r>
            <a:r>
              <a:rPr lang="es-ES" dirty="0"/>
              <a:t> </a:t>
            </a:r>
            <a:r>
              <a:rPr lang="es-ES" dirty="0" err="1"/>
              <a:t>Review</a:t>
            </a:r>
            <a:r>
              <a:rPr lang="es-ES" dirty="0"/>
              <a:t> 1954</a:t>
            </a:r>
          </a:p>
        </p:txBody>
      </p:sp>
      <p:sp>
        <p:nvSpPr>
          <p:cNvPr id="7" name="Rectangle 2">
            <a:extLst>
              <a:ext uri="{FF2B5EF4-FFF2-40B4-BE49-F238E27FC236}">
                <a16:creationId xmlns:a16="http://schemas.microsoft.com/office/drawing/2014/main" id="{541822BC-BDAD-0D40-81C5-B94FF034B2D5}"/>
              </a:ext>
            </a:extLst>
          </p:cNvPr>
          <p:cNvSpPr>
            <a:spLocks noChangeArrowheads="1"/>
          </p:cNvSpPr>
          <p:nvPr/>
        </p:nvSpPr>
        <p:spPr bwMode="auto">
          <a:xfrm>
            <a:off x="2049137" y="1410025"/>
            <a:ext cx="184731" cy="369332"/>
          </a:xfrm>
          <a:prstGeom prst="rect">
            <a:avLst/>
          </a:prstGeom>
          <a:solidFill>
            <a:srgbClr val="F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C2C1C98F-4851-BA4A-AC43-1EDCFBA4B615}"/>
              </a:ext>
            </a:extLst>
          </p:cNvPr>
          <p:cNvGrpSpPr/>
          <p:nvPr/>
        </p:nvGrpSpPr>
        <p:grpSpPr>
          <a:xfrm>
            <a:off x="6488934" y="1299990"/>
            <a:ext cx="5376231" cy="3205909"/>
            <a:chOff x="6488934" y="793214"/>
            <a:chExt cx="5376231" cy="3205909"/>
          </a:xfrm>
        </p:grpSpPr>
        <p:sp>
          <p:nvSpPr>
            <p:cNvPr id="6" name="Rectangle 5">
              <a:extLst>
                <a:ext uri="{FF2B5EF4-FFF2-40B4-BE49-F238E27FC236}">
                  <a16:creationId xmlns:a16="http://schemas.microsoft.com/office/drawing/2014/main" id="{49F3474B-9264-7449-848C-1DE2C0232D11}"/>
                </a:ext>
              </a:extLst>
            </p:cNvPr>
            <p:cNvSpPr/>
            <p:nvPr/>
          </p:nvSpPr>
          <p:spPr>
            <a:xfrm>
              <a:off x="6488934" y="793214"/>
              <a:ext cx="5376231" cy="10135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a:extLst>
                <a:ext uri="{FF2B5EF4-FFF2-40B4-BE49-F238E27FC236}">
                  <a16:creationId xmlns:a16="http://schemas.microsoft.com/office/drawing/2014/main" id="{12D72DAE-E1C2-D744-9CEA-00C548145EE4}"/>
                </a:ext>
              </a:extLst>
            </p:cNvPr>
            <p:cNvSpPr txBox="1"/>
            <p:nvPr/>
          </p:nvSpPr>
          <p:spPr>
            <a:xfrm>
              <a:off x="6555036" y="870333"/>
              <a:ext cx="5188945" cy="1200329"/>
            </a:xfrm>
            <a:prstGeom prst="rect">
              <a:avLst/>
            </a:prstGeom>
            <a:noFill/>
          </p:spPr>
          <p:txBody>
            <a:bodyPr wrap="square" rtlCol="0">
              <a:spAutoFit/>
            </a:bodyPr>
            <a:lstStyle/>
            <a:p>
              <a:r>
                <a:rPr lang="es-ES" altLang="es-ES" dirty="0" err="1">
                  <a:latin typeface="Palatino" pitchFamily="2" charset="77"/>
                </a:rPr>
                <a:t>The</a:t>
              </a:r>
              <a:r>
                <a:rPr lang="es-ES" altLang="es-ES" dirty="0">
                  <a:latin typeface="Palatino" pitchFamily="2" charset="77"/>
                </a:rPr>
                <a:t> “</a:t>
              </a:r>
              <a:r>
                <a:rPr lang="es-ES" altLang="es-ES" dirty="0" err="1">
                  <a:latin typeface="Palatino" pitchFamily="2" charset="77"/>
                </a:rPr>
                <a:t>sensory</a:t>
              </a:r>
              <a:r>
                <a:rPr lang="es-ES" altLang="es-ES" dirty="0">
                  <a:latin typeface="Palatino" pitchFamily="2" charset="77"/>
                </a:rPr>
                <a:t>” </a:t>
              </a:r>
              <a:r>
                <a:rPr lang="es-ES" altLang="es-ES" dirty="0" err="1">
                  <a:latin typeface="Palatino" pitchFamily="2" charset="77"/>
                </a:rPr>
                <a:t>aspect</a:t>
              </a:r>
              <a:r>
                <a:rPr lang="es-ES" altLang="es-ES" dirty="0">
                  <a:latin typeface="Palatino" pitchFamily="2" charset="77"/>
                </a:rPr>
                <a:t> of </a:t>
              </a:r>
              <a:r>
                <a:rPr lang="es-ES" altLang="es-ES" dirty="0" err="1">
                  <a:latin typeface="Palatino" pitchFamily="2" charset="77"/>
                </a:rPr>
                <a:t>the</a:t>
              </a:r>
              <a:r>
                <a:rPr lang="es-ES" altLang="es-ES" dirty="0">
                  <a:latin typeface="Palatino" pitchFamily="2" charset="77"/>
                </a:rPr>
                <a:t> </a:t>
              </a:r>
              <a:r>
                <a:rPr lang="es-ES" altLang="es-ES" dirty="0" err="1">
                  <a:latin typeface="Palatino" pitchFamily="2" charset="77"/>
                </a:rPr>
                <a:t>problem</a:t>
              </a:r>
              <a:br>
                <a:rPr lang="es-ES" altLang="es-ES" dirty="0">
                  <a:latin typeface="Palatino" pitchFamily="2" charset="77"/>
                </a:rPr>
              </a:br>
              <a:r>
                <a:rPr lang="es-ES" altLang="es-ES" dirty="0" err="1">
                  <a:latin typeface="Palatino" pitchFamily="2" charset="77"/>
                </a:rPr>
                <a:t>refers</a:t>
              </a:r>
              <a:r>
                <a:rPr lang="es-ES" altLang="es-ES" dirty="0">
                  <a:latin typeface="Palatino" pitchFamily="2" charset="77"/>
                </a:rPr>
                <a:t> to </a:t>
              </a:r>
              <a:r>
                <a:rPr lang="es-ES" altLang="es-ES" dirty="0" err="1">
                  <a:latin typeface="Palatino" pitchFamily="2" charset="77"/>
                </a:rPr>
                <a:t>the</a:t>
              </a:r>
              <a:r>
                <a:rPr lang="es-ES" altLang="es-ES" dirty="0">
                  <a:latin typeface="Palatino" pitchFamily="2" charset="77"/>
                </a:rPr>
                <a:t> </a:t>
              </a:r>
              <a:r>
                <a:rPr lang="es-ES" altLang="es-ES" dirty="0" err="1">
                  <a:latin typeface="Palatino" pitchFamily="2" charset="77"/>
                </a:rPr>
                <a:t>ability</a:t>
              </a:r>
              <a:r>
                <a:rPr lang="es-ES" altLang="es-ES" dirty="0">
                  <a:latin typeface="Palatino" pitchFamily="2" charset="77"/>
                </a:rPr>
                <a:t> to </a:t>
              </a:r>
              <a:r>
                <a:rPr lang="es-ES" altLang="es-ES" dirty="0" err="1">
                  <a:latin typeface="Palatino" pitchFamily="2" charset="77"/>
                </a:rPr>
                <a:t>distinguish</a:t>
              </a:r>
              <a:r>
                <a:rPr lang="es-ES" altLang="es-ES" dirty="0">
                  <a:latin typeface="Palatino" pitchFamily="2" charset="77"/>
                </a:rPr>
                <a:t> </a:t>
              </a:r>
              <a:r>
                <a:rPr lang="es-ES" altLang="es-ES" dirty="0" err="1">
                  <a:latin typeface="Palatino" pitchFamily="2" charset="77"/>
                </a:rPr>
                <a:t>these</a:t>
              </a:r>
              <a:r>
                <a:rPr lang="es-ES" altLang="es-ES" dirty="0">
                  <a:latin typeface="Palatino" pitchFamily="2" charset="77"/>
                </a:rPr>
                <a:t> </a:t>
              </a:r>
              <a:r>
                <a:rPr lang="es-ES" altLang="es-ES" dirty="0" err="1">
                  <a:latin typeface="Palatino" pitchFamily="2" charset="77"/>
                </a:rPr>
                <a:t>two</a:t>
              </a:r>
              <a:r>
                <a:rPr lang="es-ES" altLang="es-ES" dirty="0">
                  <a:latin typeface="Palatino" pitchFamily="2" charset="77"/>
                </a:rPr>
                <a:t> </a:t>
              </a:r>
              <a:r>
                <a:rPr lang="es-ES" altLang="es-ES" dirty="0" err="1">
                  <a:latin typeface="Palatino" pitchFamily="2" charset="77"/>
                </a:rPr>
                <a:t>distributions</a:t>
              </a:r>
              <a:r>
                <a:rPr lang="es-ES" altLang="es-ES" dirty="0">
                  <a:latin typeface="Palatino" pitchFamily="2" charset="77"/>
                </a:rPr>
                <a:t> </a:t>
              </a:r>
              <a:endParaRPr kumimoji="0" lang="es-ES" altLang="es-ES" sz="1200" b="0" i="0" u="none" strike="noStrike" cap="none" normalizeH="0" baseline="0" dirty="0">
                <a:ln>
                  <a:noFill/>
                </a:ln>
                <a:solidFill>
                  <a:schemeClr val="tx1"/>
                </a:solidFill>
                <a:effectLst/>
                <a:latin typeface="Arial" panose="020B0604020202020204" pitchFamily="34" charset="0"/>
              </a:endParaRPr>
            </a:p>
            <a:p>
              <a:endParaRPr lang="es-ES" dirty="0"/>
            </a:p>
          </p:txBody>
        </p:sp>
        <p:sp>
          <p:nvSpPr>
            <p:cNvPr id="9" name="Oval 8">
              <a:extLst>
                <a:ext uri="{FF2B5EF4-FFF2-40B4-BE49-F238E27FC236}">
                  <a16:creationId xmlns:a16="http://schemas.microsoft.com/office/drawing/2014/main" id="{ADECA1FB-743D-6244-A1B8-0227343482A4}"/>
                </a:ext>
              </a:extLst>
            </p:cNvPr>
            <p:cNvSpPr/>
            <p:nvPr/>
          </p:nvSpPr>
          <p:spPr>
            <a:xfrm>
              <a:off x="6819441" y="3238959"/>
              <a:ext cx="2258458" cy="7601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0">
              <a:extLst>
                <a:ext uri="{FF2B5EF4-FFF2-40B4-BE49-F238E27FC236}">
                  <a16:creationId xmlns:a16="http://schemas.microsoft.com/office/drawing/2014/main" id="{962E5179-9FB0-D044-9F93-4008FE34C339}"/>
                </a:ext>
              </a:extLst>
            </p:cNvPr>
            <p:cNvCxnSpPr>
              <a:cxnSpLocks/>
            </p:cNvCxnSpPr>
            <p:nvPr/>
          </p:nvCxnSpPr>
          <p:spPr>
            <a:xfrm>
              <a:off x="8064347" y="1795749"/>
              <a:ext cx="0" cy="13660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9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8ACF-6473-CF44-90C0-0D69C08EFEA9}"/>
              </a:ext>
            </a:extLst>
          </p:cNvPr>
          <p:cNvSpPr>
            <a:spLocks noGrp="1"/>
          </p:cNvSpPr>
          <p:nvPr>
            <p:ph type="title"/>
          </p:nvPr>
        </p:nvSpPr>
        <p:spPr>
          <a:xfrm>
            <a:off x="838200" y="199872"/>
            <a:ext cx="10515600" cy="1325563"/>
          </a:xfrm>
        </p:spPr>
        <p:txBody>
          <a:bodyPr>
            <a:normAutofit/>
          </a:bodyPr>
          <a:lstStyle/>
          <a:p>
            <a:r>
              <a:rPr lang="es-ES" sz="3400" dirty="0" err="1"/>
              <a:t>Mechanistic</a:t>
            </a:r>
            <a:r>
              <a:rPr lang="es-ES" sz="3400" dirty="0"/>
              <a:t> </a:t>
            </a:r>
            <a:r>
              <a:rPr lang="es-ES" sz="3400" dirty="0" err="1"/>
              <a:t>Description</a:t>
            </a:r>
            <a:r>
              <a:rPr lang="es-ES" sz="3400" dirty="0"/>
              <a:t> </a:t>
            </a:r>
            <a:r>
              <a:rPr lang="es-ES" sz="3400" dirty="0" err="1"/>
              <a:t>for</a:t>
            </a:r>
            <a:r>
              <a:rPr lang="es-ES" sz="3400" dirty="0"/>
              <a:t> </a:t>
            </a:r>
            <a:r>
              <a:rPr lang="es-ES" sz="3400" dirty="0" err="1"/>
              <a:t>Sensory</a:t>
            </a:r>
            <a:r>
              <a:rPr lang="es-ES" sz="3400" dirty="0"/>
              <a:t> </a:t>
            </a:r>
            <a:r>
              <a:rPr lang="es-ES" sz="3400" dirty="0" err="1"/>
              <a:t>detection</a:t>
            </a:r>
            <a:r>
              <a:rPr lang="es-ES" sz="3400" dirty="0"/>
              <a:t> </a:t>
            </a:r>
            <a:r>
              <a:rPr lang="es-ES" sz="3400" dirty="0" err="1"/>
              <a:t>experiments</a:t>
            </a:r>
            <a:r>
              <a:rPr lang="es-ES" sz="3400" dirty="0"/>
              <a:t>. </a:t>
            </a:r>
          </a:p>
        </p:txBody>
      </p:sp>
      <p:sp>
        <p:nvSpPr>
          <p:cNvPr id="3" name="Content Placeholder 2">
            <a:extLst>
              <a:ext uri="{FF2B5EF4-FFF2-40B4-BE49-F238E27FC236}">
                <a16:creationId xmlns:a16="http://schemas.microsoft.com/office/drawing/2014/main" id="{554DE4F9-EF08-3B48-B982-2811FD9F10CD}"/>
              </a:ext>
            </a:extLst>
          </p:cNvPr>
          <p:cNvSpPr>
            <a:spLocks noGrp="1"/>
          </p:cNvSpPr>
          <p:nvPr>
            <p:ph idx="1"/>
          </p:nvPr>
        </p:nvSpPr>
        <p:spPr/>
        <p:txBody>
          <a:bodyPr/>
          <a:lstStyle/>
          <a:p>
            <a:endParaRPr lang="es-ES" dirty="0"/>
          </a:p>
        </p:txBody>
      </p:sp>
      <p:pic>
        <p:nvPicPr>
          <p:cNvPr id="4" name="Picture 3">
            <a:extLst>
              <a:ext uri="{FF2B5EF4-FFF2-40B4-BE49-F238E27FC236}">
                <a16:creationId xmlns:a16="http://schemas.microsoft.com/office/drawing/2014/main" id="{CDBED0B3-D2DC-F74E-92B6-76067AEE7783}"/>
              </a:ext>
            </a:extLst>
          </p:cNvPr>
          <p:cNvPicPr>
            <a:picLocks noChangeAspect="1"/>
          </p:cNvPicPr>
          <p:nvPr/>
        </p:nvPicPr>
        <p:blipFill>
          <a:blip r:embed="rId2"/>
          <a:stretch>
            <a:fillRect/>
          </a:stretch>
        </p:blipFill>
        <p:spPr>
          <a:xfrm>
            <a:off x="1520328" y="2085418"/>
            <a:ext cx="8868578" cy="4583188"/>
          </a:xfrm>
          <a:prstGeom prst="rect">
            <a:avLst/>
          </a:prstGeom>
        </p:spPr>
      </p:pic>
      <p:sp>
        <p:nvSpPr>
          <p:cNvPr id="5" name="TextBox 4">
            <a:extLst>
              <a:ext uri="{FF2B5EF4-FFF2-40B4-BE49-F238E27FC236}">
                <a16:creationId xmlns:a16="http://schemas.microsoft.com/office/drawing/2014/main" id="{D575AA42-186E-6540-BB70-D8FA5EF32D1D}"/>
              </a:ext>
            </a:extLst>
          </p:cNvPr>
          <p:cNvSpPr txBox="1"/>
          <p:nvPr/>
        </p:nvSpPr>
        <p:spPr>
          <a:xfrm>
            <a:off x="7766892" y="6510969"/>
            <a:ext cx="4924539" cy="369332"/>
          </a:xfrm>
          <a:prstGeom prst="rect">
            <a:avLst/>
          </a:prstGeom>
          <a:noFill/>
        </p:spPr>
        <p:txBody>
          <a:bodyPr wrap="square" rtlCol="0">
            <a:spAutoFit/>
          </a:bodyPr>
          <a:lstStyle/>
          <a:p>
            <a:r>
              <a:rPr lang="es-ES" dirty="0" err="1"/>
              <a:t>Tanner</a:t>
            </a:r>
            <a:r>
              <a:rPr lang="es-ES" dirty="0"/>
              <a:t> and </a:t>
            </a:r>
            <a:r>
              <a:rPr lang="es-ES" dirty="0" err="1"/>
              <a:t>Swets</a:t>
            </a:r>
            <a:r>
              <a:rPr lang="es-ES" dirty="0"/>
              <a:t>, </a:t>
            </a:r>
            <a:r>
              <a:rPr lang="es-ES" dirty="0" err="1"/>
              <a:t>Psychological</a:t>
            </a:r>
            <a:r>
              <a:rPr lang="es-ES" dirty="0"/>
              <a:t> </a:t>
            </a:r>
            <a:r>
              <a:rPr lang="es-ES" dirty="0" err="1"/>
              <a:t>Review</a:t>
            </a:r>
            <a:r>
              <a:rPr lang="es-ES" dirty="0"/>
              <a:t> 1954</a:t>
            </a:r>
          </a:p>
        </p:txBody>
      </p:sp>
      <p:sp>
        <p:nvSpPr>
          <p:cNvPr id="7" name="Rectangle 2">
            <a:extLst>
              <a:ext uri="{FF2B5EF4-FFF2-40B4-BE49-F238E27FC236}">
                <a16:creationId xmlns:a16="http://schemas.microsoft.com/office/drawing/2014/main" id="{541822BC-BDAD-0D40-81C5-B94FF034B2D5}"/>
              </a:ext>
            </a:extLst>
          </p:cNvPr>
          <p:cNvSpPr>
            <a:spLocks noChangeArrowheads="1"/>
          </p:cNvSpPr>
          <p:nvPr/>
        </p:nvSpPr>
        <p:spPr bwMode="auto">
          <a:xfrm>
            <a:off x="2049137" y="1410025"/>
            <a:ext cx="184731" cy="369332"/>
          </a:xfrm>
          <a:prstGeom prst="rect">
            <a:avLst/>
          </a:prstGeom>
          <a:solidFill>
            <a:srgbClr val="F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C2C1C98F-4851-BA4A-AC43-1EDCFBA4B615}"/>
              </a:ext>
            </a:extLst>
          </p:cNvPr>
          <p:cNvGrpSpPr/>
          <p:nvPr/>
        </p:nvGrpSpPr>
        <p:grpSpPr>
          <a:xfrm>
            <a:off x="4076240" y="1299990"/>
            <a:ext cx="5376231" cy="4175393"/>
            <a:chOff x="6488934" y="793214"/>
            <a:chExt cx="5376231" cy="4175393"/>
          </a:xfrm>
        </p:grpSpPr>
        <p:sp>
          <p:nvSpPr>
            <p:cNvPr id="6" name="Rectangle 5">
              <a:extLst>
                <a:ext uri="{FF2B5EF4-FFF2-40B4-BE49-F238E27FC236}">
                  <a16:creationId xmlns:a16="http://schemas.microsoft.com/office/drawing/2014/main" id="{49F3474B-9264-7449-848C-1DE2C0232D11}"/>
                </a:ext>
              </a:extLst>
            </p:cNvPr>
            <p:cNvSpPr/>
            <p:nvPr/>
          </p:nvSpPr>
          <p:spPr>
            <a:xfrm>
              <a:off x="6488934" y="793214"/>
              <a:ext cx="5376231" cy="10135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a:extLst>
                <a:ext uri="{FF2B5EF4-FFF2-40B4-BE49-F238E27FC236}">
                  <a16:creationId xmlns:a16="http://schemas.microsoft.com/office/drawing/2014/main" id="{12D72DAE-E1C2-D744-9CEA-00C548145EE4}"/>
                </a:ext>
              </a:extLst>
            </p:cNvPr>
            <p:cNvSpPr txBox="1"/>
            <p:nvPr/>
          </p:nvSpPr>
          <p:spPr>
            <a:xfrm>
              <a:off x="6555036" y="870333"/>
              <a:ext cx="5188945" cy="923330"/>
            </a:xfrm>
            <a:prstGeom prst="rect">
              <a:avLst/>
            </a:prstGeom>
            <a:noFill/>
          </p:spPr>
          <p:txBody>
            <a:bodyPr wrap="square" rtlCol="0">
              <a:spAutoFit/>
            </a:bodyPr>
            <a:lstStyle/>
            <a:p>
              <a:r>
                <a:rPr lang="es-ES" dirty="0" err="1"/>
                <a:t>The</a:t>
              </a:r>
              <a:r>
                <a:rPr lang="es-ES" dirty="0"/>
                <a:t> “</a:t>
              </a:r>
              <a:r>
                <a:rPr lang="es-ES" dirty="0" err="1"/>
                <a:t>decision</a:t>
              </a:r>
              <a:r>
                <a:rPr lang="es-ES" dirty="0"/>
                <a:t>” </a:t>
              </a:r>
              <a:r>
                <a:rPr lang="es-ES" dirty="0" err="1"/>
                <a:t>aspect</a:t>
              </a:r>
              <a:r>
                <a:rPr lang="es-ES" dirty="0"/>
                <a:t> of </a:t>
              </a:r>
              <a:r>
                <a:rPr lang="es-ES" dirty="0" err="1"/>
                <a:t>the</a:t>
              </a:r>
              <a:r>
                <a:rPr lang="es-ES" dirty="0"/>
                <a:t> </a:t>
              </a:r>
              <a:r>
                <a:rPr lang="es-ES" dirty="0" err="1"/>
                <a:t>problem</a:t>
              </a:r>
              <a:r>
                <a:rPr lang="es-ES" dirty="0"/>
                <a:t> has to do </a:t>
              </a:r>
              <a:r>
                <a:rPr lang="es-ES" dirty="0" err="1"/>
                <a:t>with</a:t>
              </a:r>
              <a:r>
                <a:rPr lang="es-ES" dirty="0"/>
                <a:t> </a:t>
              </a:r>
              <a:r>
                <a:rPr lang="es-ES" dirty="0" err="1"/>
                <a:t>defining</a:t>
              </a:r>
              <a:r>
                <a:rPr lang="es-ES" dirty="0"/>
                <a:t> a </a:t>
              </a:r>
              <a:r>
                <a:rPr lang="es-ES" dirty="0" err="1"/>
                <a:t>criterion</a:t>
              </a:r>
              <a:r>
                <a:rPr lang="es-ES" dirty="0"/>
                <a:t> </a:t>
              </a:r>
              <a:r>
                <a:rPr lang="es-ES" dirty="0" err="1"/>
                <a:t>that</a:t>
              </a:r>
              <a:r>
                <a:rPr lang="es-ES" dirty="0"/>
                <a:t> </a:t>
              </a:r>
              <a:r>
                <a:rPr lang="es-ES" dirty="0" err="1"/>
                <a:t>maps</a:t>
              </a:r>
              <a:r>
                <a:rPr lang="es-ES" dirty="0"/>
                <a:t> </a:t>
              </a:r>
              <a:r>
                <a:rPr lang="es-ES" dirty="0" err="1"/>
                <a:t>the</a:t>
              </a:r>
              <a:r>
                <a:rPr lang="es-ES" dirty="0"/>
                <a:t> ‘</a:t>
              </a:r>
              <a:r>
                <a:rPr lang="es-ES" dirty="0" err="1"/>
                <a:t>decision</a:t>
              </a:r>
              <a:r>
                <a:rPr lang="es-ES" dirty="0"/>
                <a:t> variable’ </a:t>
              </a:r>
              <a:r>
                <a:rPr lang="es-ES" dirty="0" err="1"/>
                <a:t>onto</a:t>
              </a:r>
              <a:r>
                <a:rPr lang="es-ES" dirty="0"/>
                <a:t> </a:t>
              </a:r>
              <a:r>
                <a:rPr lang="es-ES" dirty="0" err="1"/>
                <a:t>an</a:t>
              </a:r>
              <a:r>
                <a:rPr lang="es-ES" dirty="0"/>
                <a:t> </a:t>
              </a:r>
              <a:r>
                <a:rPr lang="es-ES" dirty="0" err="1"/>
                <a:t>action</a:t>
              </a:r>
              <a:r>
                <a:rPr lang="es-ES" dirty="0"/>
                <a:t>.</a:t>
              </a:r>
              <a:endParaRPr lang="es-ES" dirty="0">
                <a:effectLst/>
              </a:endParaRPr>
            </a:p>
          </p:txBody>
        </p:sp>
        <p:cxnSp>
          <p:nvCxnSpPr>
            <p:cNvPr id="11" name="Straight Arrow Connector 10">
              <a:extLst>
                <a:ext uri="{FF2B5EF4-FFF2-40B4-BE49-F238E27FC236}">
                  <a16:creationId xmlns:a16="http://schemas.microsoft.com/office/drawing/2014/main" id="{962E5179-9FB0-D044-9F93-4008FE34C339}"/>
                </a:ext>
              </a:extLst>
            </p:cNvPr>
            <p:cNvCxnSpPr>
              <a:cxnSpLocks/>
            </p:cNvCxnSpPr>
            <p:nvPr/>
          </p:nvCxnSpPr>
          <p:spPr>
            <a:xfrm>
              <a:off x="8064347" y="1795749"/>
              <a:ext cx="0" cy="3172858"/>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FD1E36C-24CB-B449-9DD7-E9F52D0F4B09}"/>
              </a:ext>
            </a:extLst>
          </p:cNvPr>
          <p:cNvSpPr txBox="1"/>
          <p:nvPr/>
        </p:nvSpPr>
        <p:spPr>
          <a:xfrm>
            <a:off x="5662670" y="3365653"/>
            <a:ext cx="2027104" cy="369332"/>
          </a:xfrm>
          <a:prstGeom prst="rect">
            <a:avLst/>
          </a:prstGeom>
          <a:noFill/>
        </p:spPr>
        <p:txBody>
          <a:bodyPr wrap="square" rtlCol="0">
            <a:spAutoFit/>
          </a:bodyPr>
          <a:lstStyle/>
          <a:p>
            <a:r>
              <a:rPr lang="es-ES" dirty="0" err="1">
                <a:solidFill>
                  <a:srgbClr val="FF0000"/>
                </a:solidFill>
              </a:rPr>
              <a:t>criterion</a:t>
            </a:r>
            <a:endParaRPr lang="es-ES" dirty="0">
              <a:solidFill>
                <a:srgbClr val="FF0000"/>
              </a:solidFill>
            </a:endParaRPr>
          </a:p>
        </p:txBody>
      </p:sp>
    </p:spTree>
    <p:extLst>
      <p:ext uri="{BB962C8B-B14F-4D97-AF65-F5344CB8AC3E}">
        <p14:creationId xmlns:p14="http://schemas.microsoft.com/office/powerpoint/2010/main" val="4063427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8ACF-6473-CF44-90C0-0D69C08EFEA9}"/>
              </a:ext>
            </a:extLst>
          </p:cNvPr>
          <p:cNvSpPr>
            <a:spLocks noGrp="1"/>
          </p:cNvSpPr>
          <p:nvPr>
            <p:ph type="title"/>
          </p:nvPr>
        </p:nvSpPr>
        <p:spPr>
          <a:xfrm>
            <a:off x="838200" y="199872"/>
            <a:ext cx="10515600" cy="1325563"/>
          </a:xfrm>
        </p:spPr>
        <p:txBody>
          <a:bodyPr>
            <a:normAutofit/>
          </a:bodyPr>
          <a:lstStyle/>
          <a:p>
            <a:r>
              <a:rPr lang="es-ES" sz="3400" dirty="0" err="1"/>
              <a:t>Mechanistic</a:t>
            </a:r>
            <a:r>
              <a:rPr lang="es-ES" sz="3400" dirty="0"/>
              <a:t> </a:t>
            </a:r>
            <a:r>
              <a:rPr lang="es-ES" sz="3400" dirty="0" err="1"/>
              <a:t>Description</a:t>
            </a:r>
            <a:r>
              <a:rPr lang="es-ES" sz="3400" dirty="0"/>
              <a:t> </a:t>
            </a:r>
            <a:r>
              <a:rPr lang="es-ES" sz="3400" dirty="0" err="1"/>
              <a:t>for</a:t>
            </a:r>
            <a:r>
              <a:rPr lang="es-ES" sz="3400" dirty="0"/>
              <a:t> </a:t>
            </a:r>
            <a:r>
              <a:rPr lang="es-ES" sz="3400" dirty="0" err="1"/>
              <a:t>Sensory</a:t>
            </a:r>
            <a:r>
              <a:rPr lang="es-ES" sz="3400" dirty="0"/>
              <a:t> </a:t>
            </a:r>
            <a:r>
              <a:rPr lang="es-ES" sz="3400" dirty="0" err="1"/>
              <a:t>detection</a:t>
            </a:r>
            <a:r>
              <a:rPr lang="es-ES" sz="3400" dirty="0"/>
              <a:t> </a:t>
            </a:r>
            <a:r>
              <a:rPr lang="es-ES" sz="3400" dirty="0" err="1"/>
              <a:t>experiments</a:t>
            </a:r>
            <a:r>
              <a:rPr lang="es-ES" sz="3400" dirty="0"/>
              <a:t>. </a:t>
            </a:r>
          </a:p>
        </p:txBody>
      </p:sp>
      <p:sp>
        <p:nvSpPr>
          <p:cNvPr id="3" name="Content Placeholder 2">
            <a:extLst>
              <a:ext uri="{FF2B5EF4-FFF2-40B4-BE49-F238E27FC236}">
                <a16:creationId xmlns:a16="http://schemas.microsoft.com/office/drawing/2014/main" id="{554DE4F9-EF08-3B48-B982-2811FD9F10CD}"/>
              </a:ext>
            </a:extLst>
          </p:cNvPr>
          <p:cNvSpPr>
            <a:spLocks noGrp="1"/>
          </p:cNvSpPr>
          <p:nvPr>
            <p:ph idx="1"/>
          </p:nvPr>
        </p:nvSpPr>
        <p:spPr/>
        <p:txBody>
          <a:bodyPr/>
          <a:lstStyle/>
          <a:p>
            <a:endParaRPr lang="es-ES" dirty="0"/>
          </a:p>
        </p:txBody>
      </p:sp>
      <p:pic>
        <p:nvPicPr>
          <p:cNvPr id="4" name="Picture 3">
            <a:extLst>
              <a:ext uri="{FF2B5EF4-FFF2-40B4-BE49-F238E27FC236}">
                <a16:creationId xmlns:a16="http://schemas.microsoft.com/office/drawing/2014/main" id="{CDBED0B3-D2DC-F74E-92B6-76067AEE7783}"/>
              </a:ext>
            </a:extLst>
          </p:cNvPr>
          <p:cNvPicPr>
            <a:picLocks noChangeAspect="1"/>
          </p:cNvPicPr>
          <p:nvPr/>
        </p:nvPicPr>
        <p:blipFill>
          <a:blip r:embed="rId2"/>
          <a:stretch>
            <a:fillRect/>
          </a:stretch>
        </p:blipFill>
        <p:spPr>
          <a:xfrm>
            <a:off x="1520328" y="2085418"/>
            <a:ext cx="8868578" cy="4583188"/>
          </a:xfrm>
          <a:prstGeom prst="rect">
            <a:avLst/>
          </a:prstGeom>
        </p:spPr>
      </p:pic>
      <p:sp>
        <p:nvSpPr>
          <p:cNvPr id="5" name="TextBox 4">
            <a:extLst>
              <a:ext uri="{FF2B5EF4-FFF2-40B4-BE49-F238E27FC236}">
                <a16:creationId xmlns:a16="http://schemas.microsoft.com/office/drawing/2014/main" id="{D575AA42-186E-6540-BB70-D8FA5EF32D1D}"/>
              </a:ext>
            </a:extLst>
          </p:cNvPr>
          <p:cNvSpPr txBox="1"/>
          <p:nvPr/>
        </p:nvSpPr>
        <p:spPr>
          <a:xfrm>
            <a:off x="7766892" y="6510969"/>
            <a:ext cx="4924539" cy="369332"/>
          </a:xfrm>
          <a:prstGeom prst="rect">
            <a:avLst/>
          </a:prstGeom>
          <a:noFill/>
        </p:spPr>
        <p:txBody>
          <a:bodyPr wrap="square" rtlCol="0">
            <a:spAutoFit/>
          </a:bodyPr>
          <a:lstStyle/>
          <a:p>
            <a:r>
              <a:rPr lang="es-ES" dirty="0" err="1"/>
              <a:t>Tanner</a:t>
            </a:r>
            <a:r>
              <a:rPr lang="es-ES" dirty="0"/>
              <a:t> and </a:t>
            </a:r>
            <a:r>
              <a:rPr lang="es-ES" dirty="0" err="1"/>
              <a:t>Swets</a:t>
            </a:r>
            <a:r>
              <a:rPr lang="es-ES" dirty="0"/>
              <a:t>, </a:t>
            </a:r>
            <a:r>
              <a:rPr lang="es-ES" dirty="0" err="1"/>
              <a:t>Psychological</a:t>
            </a:r>
            <a:r>
              <a:rPr lang="es-ES" dirty="0"/>
              <a:t> </a:t>
            </a:r>
            <a:r>
              <a:rPr lang="es-ES" dirty="0" err="1"/>
              <a:t>Review</a:t>
            </a:r>
            <a:r>
              <a:rPr lang="es-ES" dirty="0"/>
              <a:t> 1954</a:t>
            </a:r>
          </a:p>
        </p:txBody>
      </p:sp>
      <p:sp>
        <p:nvSpPr>
          <p:cNvPr id="7" name="Rectangle 2">
            <a:extLst>
              <a:ext uri="{FF2B5EF4-FFF2-40B4-BE49-F238E27FC236}">
                <a16:creationId xmlns:a16="http://schemas.microsoft.com/office/drawing/2014/main" id="{541822BC-BDAD-0D40-81C5-B94FF034B2D5}"/>
              </a:ext>
            </a:extLst>
          </p:cNvPr>
          <p:cNvSpPr>
            <a:spLocks noChangeArrowheads="1"/>
          </p:cNvSpPr>
          <p:nvPr/>
        </p:nvSpPr>
        <p:spPr bwMode="auto">
          <a:xfrm>
            <a:off x="2049137" y="1410025"/>
            <a:ext cx="184731" cy="369332"/>
          </a:xfrm>
          <a:prstGeom prst="rect">
            <a:avLst/>
          </a:prstGeom>
          <a:solidFill>
            <a:srgbClr val="F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cxnSp>
        <p:nvCxnSpPr>
          <p:cNvPr id="11" name="Straight Arrow Connector 10">
            <a:extLst>
              <a:ext uri="{FF2B5EF4-FFF2-40B4-BE49-F238E27FC236}">
                <a16:creationId xmlns:a16="http://schemas.microsoft.com/office/drawing/2014/main" id="{962E5179-9FB0-D044-9F93-4008FE34C339}"/>
              </a:ext>
            </a:extLst>
          </p:cNvPr>
          <p:cNvCxnSpPr>
            <a:cxnSpLocks/>
          </p:cNvCxnSpPr>
          <p:nvPr/>
        </p:nvCxnSpPr>
        <p:spPr>
          <a:xfrm>
            <a:off x="5651653" y="2302525"/>
            <a:ext cx="0" cy="3172858"/>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D1E36C-24CB-B449-9DD7-E9F52D0F4B09}"/>
              </a:ext>
            </a:extLst>
          </p:cNvPr>
          <p:cNvSpPr txBox="1"/>
          <p:nvPr/>
        </p:nvSpPr>
        <p:spPr>
          <a:xfrm>
            <a:off x="5662670" y="3365653"/>
            <a:ext cx="2027104" cy="369332"/>
          </a:xfrm>
          <a:prstGeom prst="rect">
            <a:avLst/>
          </a:prstGeom>
          <a:noFill/>
        </p:spPr>
        <p:txBody>
          <a:bodyPr wrap="square" rtlCol="0">
            <a:spAutoFit/>
          </a:bodyPr>
          <a:lstStyle/>
          <a:p>
            <a:r>
              <a:rPr lang="es-ES" dirty="0" err="1">
                <a:solidFill>
                  <a:srgbClr val="FF0000"/>
                </a:solidFill>
              </a:rPr>
              <a:t>criterion</a:t>
            </a:r>
            <a:endParaRPr lang="es-ES" dirty="0">
              <a:solidFill>
                <a:srgbClr val="FF0000"/>
              </a:solidFill>
            </a:endParaRPr>
          </a:p>
        </p:txBody>
      </p:sp>
      <p:sp>
        <p:nvSpPr>
          <p:cNvPr id="9" name="Freeform 8">
            <a:extLst>
              <a:ext uri="{FF2B5EF4-FFF2-40B4-BE49-F238E27FC236}">
                <a16:creationId xmlns:a16="http://schemas.microsoft.com/office/drawing/2014/main" id="{F830B455-A023-1D4F-899A-1442533D0A0C}"/>
              </a:ext>
            </a:extLst>
          </p:cNvPr>
          <p:cNvSpPr/>
          <p:nvPr/>
        </p:nvSpPr>
        <p:spPr>
          <a:xfrm>
            <a:off x="5667828" y="4020457"/>
            <a:ext cx="972457" cy="1458685"/>
          </a:xfrm>
          <a:custGeom>
            <a:avLst/>
            <a:gdLst>
              <a:gd name="connsiteX0" fmla="*/ 0 w 986972"/>
              <a:gd name="connsiteY0" fmla="*/ 0 h 1480457"/>
              <a:gd name="connsiteX1" fmla="*/ 0 w 986972"/>
              <a:gd name="connsiteY1" fmla="*/ 1480457 h 1480457"/>
              <a:gd name="connsiteX2" fmla="*/ 986972 w 986972"/>
              <a:gd name="connsiteY2" fmla="*/ 1458686 h 1480457"/>
              <a:gd name="connsiteX3" fmla="*/ 711200 w 986972"/>
              <a:gd name="connsiteY3" fmla="*/ 1349829 h 1480457"/>
              <a:gd name="connsiteX4" fmla="*/ 537029 w 986972"/>
              <a:gd name="connsiteY4" fmla="*/ 1190172 h 1480457"/>
              <a:gd name="connsiteX5" fmla="*/ 355600 w 986972"/>
              <a:gd name="connsiteY5" fmla="*/ 892629 h 1480457"/>
              <a:gd name="connsiteX6" fmla="*/ 217715 w 986972"/>
              <a:gd name="connsiteY6" fmla="*/ 595086 h 1480457"/>
              <a:gd name="connsiteX7" fmla="*/ 101600 w 986972"/>
              <a:gd name="connsiteY7" fmla="*/ 246743 h 1480457"/>
              <a:gd name="connsiteX8" fmla="*/ 0 w 986972"/>
              <a:gd name="connsiteY8" fmla="*/ 0 h 14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972" h="1480457">
                <a:moveTo>
                  <a:pt x="0" y="0"/>
                </a:moveTo>
                <a:lnTo>
                  <a:pt x="0" y="1480457"/>
                </a:lnTo>
                <a:lnTo>
                  <a:pt x="986972" y="1458686"/>
                </a:lnTo>
                <a:lnTo>
                  <a:pt x="711200" y="1349829"/>
                </a:lnTo>
                <a:lnTo>
                  <a:pt x="537029" y="1190172"/>
                </a:lnTo>
                <a:lnTo>
                  <a:pt x="355600" y="892629"/>
                </a:lnTo>
                <a:lnTo>
                  <a:pt x="217715" y="595086"/>
                </a:lnTo>
                <a:lnTo>
                  <a:pt x="101600" y="246743"/>
                </a:lnTo>
                <a:lnTo>
                  <a:pt x="0" y="0"/>
                </a:lnTo>
                <a:close/>
              </a:path>
            </a:pathLst>
          </a:custGeom>
          <a:solidFill>
            <a:srgbClr val="4472C4">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extBox 9">
            <a:extLst>
              <a:ext uri="{FF2B5EF4-FFF2-40B4-BE49-F238E27FC236}">
                <a16:creationId xmlns:a16="http://schemas.microsoft.com/office/drawing/2014/main" id="{1AF5E121-4919-A14B-9BAB-6198D1462481}"/>
              </a:ext>
            </a:extLst>
          </p:cNvPr>
          <p:cNvSpPr txBox="1"/>
          <p:nvPr/>
        </p:nvSpPr>
        <p:spPr>
          <a:xfrm>
            <a:off x="7191829" y="4419599"/>
            <a:ext cx="1371600" cy="646331"/>
          </a:xfrm>
          <a:prstGeom prst="rect">
            <a:avLst/>
          </a:prstGeom>
          <a:noFill/>
          <a:ln>
            <a:noFill/>
          </a:ln>
        </p:spPr>
        <p:txBody>
          <a:bodyPr wrap="square" rtlCol="0">
            <a:spAutoFit/>
          </a:bodyPr>
          <a:lstStyle/>
          <a:p>
            <a:r>
              <a:rPr lang="es-ES" b="1" dirty="0">
                <a:solidFill>
                  <a:srgbClr val="4472C4"/>
                </a:solidFill>
              </a:rPr>
              <a:t>False </a:t>
            </a:r>
            <a:r>
              <a:rPr lang="es-ES" b="1" dirty="0" err="1">
                <a:solidFill>
                  <a:srgbClr val="4472C4"/>
                </a:solidFill>
              </a:rPr>
              <a:t>Alarms</a:t>
            </a:r>
            <a:endParaRPr lang="es-ES" b="1" dirty="0">
              <a:solidFill>
                <a:srgbClr val="4472C4"/>
              </a:solidFill>
            </a:endParaRPr>
          </a:p>
        </p:txBody>
      </p:sp>
      <p:cxnSp>
        <p:nvCxnSpPr>
          <p:cNvPr id="15" name="Straight Arrow Connector 14">
            <a:extLst>
              <a:ext uri="{FF2B5EF4-FFF2-40B4-BE49-F238E27FC236}">
                <a16:creationId xmlns:a16="http://schemas.microsoft.com/office/drawing/2014/main" id="{7E0B9779-0596-BD40-9D42-926BD43BD1F1}"/>
              </a:ext>
            </a:extLst>
          </p:cNvPr>
          <p:cNvCxnSpPr/>
          <p:nvPr/>
        </p:nvCxnSpPr>
        <p:spPr>
          <a:xfrm flipH="1">
            <a:off x="5987143" y="4767943"/>
            <a:ext cx="1240971" cy="4862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922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8ACF-6473-CF44-90C0-0D69C08EFEA9}"/>
              </a:ext>
            </a:extLst>
          </p:cNvPr>
          <p:cNvSpPr>
            <a:spLocks noGrp="1"/>
          </p:cNvSpPr>
          <p:nvPr>
            <p:ph type="title"/>
          </p:nvPr>
        </p:nvSpPr>
        <p:spPr>
          <a:xfrm>
            <a:off x="838200" y="199872"/>
            <a:ext cx="10515600" cy="1325563"/>
          </a:xfrm>
        </p:spPr>
        <p:txBody>
          <a:bodyPr>
            <a:normAutofit/>
          </a:bodyPr>
          <a:lstStyle/>
          <a:p>
            <a:r>
              <a:rPr lang="es-ES" sz="3400" dirty="0" err="1"/>
              <a:t>Mechanistic</a:t>
            </a:r>
            <a:r>
              <a:rPr lang="es-ES" sz="3400" dirty="0"/>
              <a:t> </a:t>
            </a:r>
            <a:r>
              <a:rPr lang="es-ES" sz="3400" dirty="0" err="1"/>
              <a:t>Description</a:t>
            </a:r>
            <a:r>
              <a:rPr lang="es-ES" sz="3400" dirty="0"/>
              <a:t> </a:t>
            </a:r>
            <a:r>
              <a:rPr lang="es-ES" sz="3400" dirty="0" err="1"/>
              <a:t>for</a:t>
            </a:r>
            <a:r>
              <a:rPr lang="es-ES" sz="3400" dirty="0"/>
              <a:t> </a:t>
            </a:r>
            <a:r>
              <a:rPr lang="es-ES" sz="3400" dirty="0" err="1"/>
              <a:t>Sensory</a:t>
            </a:r>
            <a:r>
              <a:rPr lang="es-ES" sz="3400" dirty="0"/>
              <a:t> </a:t>
            </a:r>
            <a:r>
              <a:rPr lang="es-ES" sz="3400" dirty="0" err="1"/>
              <a:t>detection</a:t>
            </a:r>
            <a:r>
              <a:rPr lang="es-ES" sz="3400" dirty="0"/>
              <a:t> </a:t>
            </a:r>
            <a:r>
              <a:rPr lang="es-ES" sz="3400" dirty="0" err="1"/>
              <a:t>experiments</a:t>
            </a:r>
            <a:r>
              <a:rPr lang="es-ES" sz="3400" dirty="0"/>
              <a:t>. </a:t>
            </a:r>
          </a:p>
        </p:txBody>
      </p:sp>
      <p:sp>
        <p:nvSpPr>
          <p:cNvPr id="3" name="Content Placeholder 2">
            <a:extLst>
              <a:ext uri="{FF2B5EF4-FFF2-40B4-BE49-F238E27FC236}">
                <a16:creationId xmlns:a16="http://schemas.microsoft.com/office/drawing/2014/main" id="{554DE4F9-EF08-3B48-B982-2811FD9F10CD}"/>
              </a:ext>
            </a:extLst>
          </p:cNvPr>
          <p:cNvSpPr>
            <a:spLocks noGrp="1"/>
          </p:cNvSpPr>
          <p:nvPr>
            <p:ph idx="1"/>
          </p:nvPr>
        </p:nvSpPr>
        <p:spPr/>
        <p:txBody>
          <a:bodyPr/>
          <a:lstStyle/>
          <a:p>
            <a:endParaRPr lang="es-ES" dirty="0"/>
          </a:p>
        </p:txBody>
      </p:sp>
      <p:pic>
        <p:nvPicPr>
          <p:cNvPr id="4" name="Picture 3">
            <a:extLst>
              <a:ext uri="{FF2B5EF4-FFF2-40B4-BE49-F238E27FC236}">
                <a16:creationId xmlns:a16="http://schemas.microsoft.com/office/drawing/2014/main" id="{CDBED0B3-D2DC-F74E-92B6-76067AEE7783}"/>
              </a:ext>
            </a:extLst>
          </p:cNvPr>
          <p:cNvPicPr>
            <a:picLocks noChangeAspect="1"/>
          </p:cNvPicPr>
          <p:nvPr/>
        </p:nvPicPr>
        <p:blipFill>
          <a:blip r:embed="rId2"/>
          <a:stretch>
            <a:fillRect/>
          </a:stretch>
        </p:blipFill>
        <p:spPr>
          <a:xfrm>
            <a:off x="1520328" y="2085418"/>
            <a:ext cx="8868578" cy="4583188"/>
          </a:xfrm>
          <a:prstGeom prst="rect">
            <a:avLst/>
          </a:prstGeom>
        </p:spPr>
      </p:pic>
      <p:sp>
        <p:nvSpPr>
          <p:cNvPr id="5" name="TextBox 4">
            <a:extLst>
              <a:ext uri="{FF2B5EF4-FFF2-40B4-BE49-F238E27FC236}">
                <a16:creationId xmlns:a16="http://schemas.microsoft.com/office/drawing/2014/main" id="{D575AA42-186E-6540-BB70-D8FA5EF32D1D}"/>
              </a:ext>
            </a:extLst>
          </p:cNvPr>
          <p:cNvSpPr txBox="1"/>
          <p:nvPr/>
        </p:nvSpPr>
        <p:spPr>
          <a:xfrm>
            <a:off x="7766892" y="6510969"/>
            <a:ext cx="4924539" cy="369332"/>
          </a:xfrm>
          <a:prstGeom prst="rect">
            <a:avLst/>
          </a:prstGeom>
          <a:noFill/>
        </p:spPr>
        <p:txBody>
          <a:bodyPr wrap="square" rtlCol="0">
            <a:spAutoFit/>
          </a:bodyPr>
          <a:lstStyle/>
          <a:p>
            <a:r>
              <a:rPr lang="es-ES" dirty="0" err="1"/>
              <a:t>Tanner</a:t>
            </a:r>
            <a:r>
              <a:rPr lang="es-ES" dirty="0"/>
              <a:t> and </a:t>
            </a:r>
            <a:r>
              <a:rPr lang="es-ES" dirty="0" err="1"/>
              <a:t>Swets</a:t>
            </a:r>
            <a:r>
              <a:rPr lang="es-ES" dirty="0"/>
              <a:t>, </a:t>
            </a:r>
            <a:r>
              <a:rPr lang="es-ES" dirty="0" err="1"/>
              <a:t>Psychological</a:t>
            </a:r>
            <a:r>
              <a:rPr lang="es-ES" dirty="0"/>
              <a:t> </a:t>
            </a:r>
            <a:r>
              <a:rPr lang="es-ES" dirty="0" err="1"/>
              <a:t>Review</a:t>
            </a:r>
            <a:r>
              <a:rPr lang="es-ES" dirty="0"/>
              <a:t> 1954</a:t>
            </a:r>
          </a:p>
        </p:txBody>
      </p:sp>
      <p:sp>
        <p:nvSpPr>
          <p:cNvPr id="7" name="Rectangle 2">
            <a:extLst>
              <a:ext uri="{FF2B5EF4-FFF2-40B4-BE49-F238E27FC236}">
                <a16:creationId xmlns:a16="http://schemas.microsoft.com/office/drawing/2014/main" id="{541822BC-BDAD-0D40-81C5-B94FF034B2D5}"/>
              </a:ext>
            </a:extLst>
          </p:cNvPr>
          <p:cNvSpPr>
            <a:spLocks noChangeArrowheads="1"/>
          </p:cNvSpPr>
          <p:nvPr/>
        </p:nvSpPr>
        <p:spPr bwMode="auto">
          <a:xfrm>
            <a:off x="2049137" y="1410025"/>
            <a:ext cx="184731" cy="369332"/>
          </a:xfrm>
          <a:prstGeom prst="rect">
            <a:avLst/>
          </a:prstGeom>
          <a:solidFill>
            <a:srgbClr val="F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cxnSp>
        <p:nvCxnSpPr>
          <p:cNvPr id="11" name="Straight Arrow Connector 10">
            <a:extLst>
              <a:ext uri="{FF2B5EF4-FFF2-40B4-BE49-F238E27FC236}">
                <a16:creationId xmlns:a16="http://schemas.microsoft.com/office/drawing/2014/main" id="{962E5179-9FB0-D044-9F93-4008FE34C339}"/>
              </a:ext>
            </a:extLst>
          </p:cNvPr>
          <p:cNvCxnSpPr>
            <a:cxnSpLocks/>
          </p:cNvCxnSpPr>
          <p:nvPr/>
        </p:nvCxnSpPr>
        <p:spPr>
          <a:xfrm>
            <a:off x="5651653" y="2302525"/>
            <a:ext cx="0" cy="3172858"/>
          </a:xfrm>
          <a:prstGeom prst="straightConnector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D1E36C-24CB-B449-9DD7-E9F52D0F4B09}"/>
              </a:ext>
            </a:extLst>
          </p:cNvPr>
          <p:cNvSpPr txBox="1"/>
          <p:nvPr/>
        </p:nvSpPr>
        <p:spPr>
          <a:xfrm>
            <a:off x="5662670" y="3365653"/>
            <a:ext cx="2027104" cy="369332"/>
          </a:xfrm>
          <a:prstGeom prst="rect">
            <a:avLst/>
          </a:prstGeom>
          <a:noFill/>
        </p:spPr>
        <p:txBody>
          <a:bodyPr wrap="square" rtlCol="0">
            <a:spAutoFit/>
          </a:bodyPr>
          <a:lstStyle/>
          <a:p>
            <a:r>
              <a:rPr lang="es-ES" dirty="0" err="1">
                <a:solidFill>
                  <a:srgbClr val="FF0000"/>
                </a:solidFill>
              </a:rPr>
              <a:t>criterion</a:t>
            </a:r>
            <a:endParaRPr lang="es-ES" dirty="0">
              <a:solidFill>
                <a:srgbClr val="FF0000"/>
              </a:solidFill>
            </a:endParaRPr>
          </a:p>
        </p:txBody>
      </p:sp>
      <p:sp>
        <p:nvSpPr>
          <p:cNvPr id="9" name="Freeform 8">
            <a:extLst>
              <a:ext uri="{FF2B5EF4-FFF2-40B4-BE49-F238E27FC236}">
                <a16:creationId xmlns:a16="http://schemas.microsoft.com/office/drawing/2014/main" id="{F830B455-A023-1D4F-899A-1442533D0A0C}"/>
              </a:ext>
            </a:extLst>
          </p:cNvPr>
          <p:cNvSpPr/>
          <p:nvPr/>
        </p:nvSpPr>
        <p:spPr>
          <a:xfrm>
            <a:off x="5667828" y="4020457"/>
            <a:ext cx="972457" cy="1458685"/>
          </a:xfrm>
          <a:custGeom>
            <a:avLst/>
            <a:gdLst>
              <a:gd name="connsiteX0" fmla="*/ 0 w 986972"/>
              <a:gd name="connsiteY0" fmla="*/ 0 h 1480457"/>
              <a:gd name="connsiteX1" fmla="*/ 0 w 986972"/>
              <a:gd name="connsiteY1" fmla="*/ 1480457 h 1480457"/>
              <a:gd name="connsiteX2" fmla="*/ 986972 w 986972"/>
              <a:gd name="connsiteY2" fmla="*/ 1458686 h 1480457"/>
              <a:gd name="connsiteX3" fmla="*/ 711200 w 986972"/>
              <a:gd name="connsiteY3" fmla="*/ 1349829 h 1480457"/>
              <a:gd name="connsiteX4" fmla="*/ 537029 w 986972"/>
              <a:gd name="connsiteY4" fmla="*/ 1190172 h 1480457"/>
              <a:gd name="connsiteX5" fmla="*/ 355600 w 986972"/>
              <a:gd name="connsiteY5" fmla="*/ 892629 h 1480457"/>
              <a:gd name="connsiteX6" fmla="*/ 217715 w 986972"/>
              <a:gd name="connsiteY6" fmla="*/ 595086 h 1480457"/>
              <a:gd name="connsiteX7" fmla="*/ 101600 w 986972"/>
              <a:gd name="connsiteY7" fmla="*/ 246743 h 1480457"/>
              <a:gd name="connsiteX8" fmla="*/ 0 w 986972"/>
              <a:gd name="connsiteY8" fmla="*/ 0 h 14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972" h="1480457">
                <a:moveTo>
                  <a:pt x="0" y="0"/>
                </a:moveTo>
                <a:lnTo>
                  <a:pt x="0" y="1480457"/>
                </a:lnTo>
                <a:lnTo>
                  <a:pt x="986972" y="1458686"/>
                </a:lnTo>
                <a:lnTo>
                  <a:pt x="711200" y="1349829"/>
                </a:lnTo>
                <a:lnTo>
                  <a:pt x="537029" y="1190172"/>
                </a:lnTo>
                <a:lnTo>
                  <a:pt x="355600" y="892629"/>
                </a:lnTo>
                <a:lnTo>
                  <a:pt x="217715" y="595086"/>
                </a:lnTo>
                <a:lnTo>
                  <a:pt x="101600" y="246743"/>
                </a:lnTo>
                <a:lnTo>
                  <a:pt x="0" y="0"/>
                </a:lnTo>
                <a:close/>
              </a:path>
            </a:pathLst>
          </a:custGeom>
          <a:solidFill>
            <a:srgbClr val="4472C4">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extBox 9">
            <a:extLst>
              <a:ext uri="{FF2B5EF4-FFF2-40B4-BE49-F238E27FC236}">
                <a16:creationId xmlns:a16="http://schemas.microsoft.com/office/drawing/2014/main" id="{1AF5E121-4919-A14B-9BAB-6198D1462481}"/>
              </a:ext>
            </a:extLst>
          </p:cNvPr>
          <p:cNvSpPr txBox="1"/>
          <p:nvPr/>
        </p:nvSpPr>
        <p:spPr>
          <a:xfrm>
            <a:off x="7409543" y="2249713"/>
            <a:ext cx="1371600" cy="369332"/>
          </a:xfrm>
          <a:prstGeom prst="rect">
            <a:avLst/>
          </a:prstGeom>
          <a:noFill/>
          <a:ln>
            <a:noFill/>
          </a:ln>
        </p:spPr>
        <p:txBody>
          <a:bodyPr wrap="square" rtlCol="0">
            <a:spAutoFit/>
          </a:bodyPr>
          <a:lstStyle/>
          <a:p>
            <a:r>
              <a:rPr lang="es-ES" b="1" dirty="0">
                <a:solidFill>
                  <a:schemeClr val="accent6">
                    <a:lumMod val="75000"/>
                  </a:schemeClr>
                </a:solidFill>
              </a:rPr>
              <a:t>Hits</a:t>
            </a:r>
          </a:p>
        </p:txBody>
      </p:sp>
      <p:cxnSp>
        <p:nvCxnSpPr>
          <p:cNvPr id="15" name="Straight Arrow Connector 14">
            <a:extLst>
              <a:ext uri="{FF2B5EF4-FFF2-40B4-BE49-F238E27FC236}">
                <a16:creationId xmlns:a16="http://schemas.microsoft.com/office/drawing/2014/main" id="{7E0B9779-0596-BD40-9D42-926BD43BD1F1}"/>
              </a:ext>
            </a:extLst>
          </p:cNvPr>
          <p:cNvCxnSpPr/>
          <p:nvPr/>
        </p:nvCxnSpPr>
        <p:spPr>
          <a:xfrm flipH="1">
            <a:off x="6204857" y="2598057"/>
            <a:ext cx="1240971" cy="48622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5">
            <a:extLst>
              <a:ext uri="{FF2B5EF4-FFF2-40B4-BE49-F238E27FC236}">
                <a16:creationId xmlns:a16="http://schemas.microsoft.com/office/drawing/2014/main" id="{0C1E0732-512D-B049-A056-23C9A6C620A2}"/>
              </a:ext>
            </a:extLst>
          </p:cNvPr>
          <p:cNvSpPr/>
          <p:nvPr/>
        </p:nvSpPr>
        <p:spPr>
          <a:xfrm>
            <a:off x="5675086" y="2423886"/>
            <a:ext cx="1988457" cy="3055257"/>
          </a:xfrm>
          <a:custGeom>
            <a:avLst/>
            <a:gdLst>
              <a:gd name="connsiteX0" fmla="*/ 0 w 1988457"/>
              <a:gd name="connsiteY0" fmla="*/ 899885 h 3055257"/>
              <a:gd name="connsiteX1" fmla="*/ 7257 w 1988457"/>
              <a:gd name="connsiteY1" fmla="*/ 3055257 h 3055257"/>
              <a:gd name="connsiteX2" fmla="*/ 1988457 w 1988457"/>
              <a:gd name="connsiteY2" fmla="*/ 3033485 h 3055257"/>
              <a:gd name="connsiteX3" fmla="*/ 1676400 w 1988457"/>
              <a:gd name="connsiteY3" fmla="*/ 2902857 h 3055257"/>
              <a:gd name="connsiteX4" fmla="*/ 1473200 w 1988457"/>
              <a:gd name="connsiteY4" fmla="*/ 2627085 h 3055257"/>
              <a:gd name="connsiteX5" fmla="*/ 1284514 w 1988457"/>
              <a:gd name="connsiteY5" fmla="*/ 2235200 h 3055257"/>
              <a:gd name="connsiteX6" fmla="*/ 1095828 w 1988457"/>
              <a:gd name="connsiteY6" fmla="*/ 1712685 h 3055257"/>
              <a:gd name="connsiteX7" fmla="*/ 827314 w 1988457"/>
              <a:gd name="connsiteY7" fmla="*/ 762000 h 3055257"/>
              <a:gd name="connsiteX8" fmla="*/ 660400 w 1988457"/>
              <a:gd name="connsiteY8" fmla="*/ 333828 h 3055257"/>
              <a:gd name="connsiteX9" fmla="*/ 544285 w 1988457"/>
              <a:gd name="connsiteY9" fmla="*/ 72571 h 3055257"/>
              <a:gd name="connsiteX10" fmla="*/ 442685 w 1988457"/>
              <a:gd name="connsiteY10" fmla="*/ 0 h 3055257"/>
              <a:gd name="connsiteX11" fmla="*/ 355600 w 1988457"/>
              <a:gd name="connsiteY11" fmla="*/ 36285 h 3055257"/>
              <a:gd name="connsiteX12" fmla="*/ 232228 w 1988457"/>
              <a:gd name="connsiteY12" fmla="*/ 188685 h 3055257"/>
              <a:gd name="connsiteX13" fmla="*/ 116114 w 1988457"/>
              <a:gd name="connsiteY13" fmla="*/ 500743 h 3055257"/>
              <a:gd name="connsiteX14" fmla="*/ 0 w 1988457"/>
              <a:gd name="connsiteY14" fmla="*/ 899885 h 30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8457" h="3055257">
                <a:moveTo>
                  <a:pt x="0" y="899885"/>
                </a:moveTo>
                <a:lnTo>
                  <a:pt x="7257" y="3055257"/>
                </a:lnTo>
                <a:lnTo>
                  <a:pt x="1988457" y="3033485"/>
                </a:lnTo>
                <a:lnTo>
                  <a:pt x="1676400" y="2902857"/>
                </a:lnTo>
                <a:lnTo>
                  <a:pt x="1473200" y="2627085"/>
                </a:lnTo>
                <a:lnTo>
                  <a:pt x="1284514" y="2235200"/>
                </a:lnTo>
                <a:lnTo>
                  <a:pt x="1095828" y="1712685"/>
                </a:lnTo>
                <a:lnTo>
                  <a:pt x="827314" y="762000"/>
                </a:lnTo>
                <a:lnTo>
                  <a:pt x="660400" y="333828"/>
                </a:lnTo>
                <a:lnTo>
                  <a:pt x="544285" y="72571"/>
                </a:lnTo>
                <a:lnTo>
                  <a:pt x="442685" y="0"/>
                </a:lnTo>
                <a:lnTo>
                  <a:pt x="355600" y="36285"/>
                </a:lnTo>
                <a:lnTo>
                  <a:pt x="232228" y="188685"/>
                </a:lnTo>
                <a:lnTo>
                  <a:pt x="116114" y="500743"/>
                </a:lnTo>
                <a:lnTo>
                  <a:pt x="0" y="899885"/>
                </a:lnTo>
                <a:close/>
              </a:path>
            </a:pathLst>
          </a:custGeom>
          <a:solidFill>
            <a:srgbClr val="A9D18E">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5878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Rectangle"/>
          <p:cNvSpPr/>
          <p:nvPr/>
        </p:nvSpPr>
        <p:spPr>
          <a:xfrm>
            <a:off x="6910026" y="948544"/>
            <a:ext cx="887197" cy="446485"/>
          </a:xfrm>
          <a:prstGeom prst="rect">
            <a:avLst/>
          </a:prstGeom>
          <a:solidFill>
            <a:srgbClr val="FFFFFF"/>
          </a:solidFill>
          <a:ln w="12700">
            <a:miter lim="400000"/>
          </a:ln>
        </p:spPr>
        <p:txBody>
          <a:bodyPr lIns="35719" tIns="35719" rIns="35719" bIns="35719" anchor="ctr"/>
          <a:lstStyle/>
          <a:p>
            <a:pPr>
              <a:defRPr b="0">
                <a:solidFill>
                  <a:srgbClr val="FFFFFF"/>
                </a:solidFill>
                <a:latin typeface="Helvetica Light"/>
                <a:ea typeface="Helvetica Light"/>
                <a:cs typeface="Helvetica Light"/>
                <a:sym typeface="Helvetica Light"/>
              </a:defRPr>
            </a:pPr>
            <a:endParaRPr sz="1266"/>
          </a:p>
        </p:txBody>
      </p:sp>
      <p:sp>
        <p:nvSpPr>
          <p:cNvPr id="709" name="Parameters in SDT:  d’  and  Bias"/>
          <p:cNvSpPr txBox="1"/>
          <p:nvPr/>
        </p:nvSpPr>
        <p:spPr>
          <a:xfrm>
            <a:off x="3072570" y="25449"/>
            <a:ext cx="5605830"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200">
                <a:latin typeface="Palatino"/>
                <a:ea typeface="Palatino"/>
                <a:cs typeface="Palatino"/>
                <a:sym typeface="Palatino"/>
              </a:defRPr>
            </a:lvl1pPr>
          </a:lstStyle>
          <a:p>
            <a:r>
              <a:rPr sz="2953"/>
              <a:t>Parameters in SDT:  d’  and  Bias </a:t>
            </a:r>
          </a:p>
        </p:txBody>
      </p:sp>
      <p:pic>
        <p:nvPicPr>
          <p:cNvPr id="710" name="(_mu_SN_+_mu_N)∕.pdf" descr="(_mu_SN_+_mu_N)∕.pdf"/>
          <p:cNvPicPr>
            <a:picLocks noChangeAspect="1"/>
          </p:cNvPicPr>
          <p:nvPr/>
        </p:nvPicPr>
        <p:blipFill>
          <a:blip r:embed="rId2">
            <a:extLst/>
          </a:blip>
          <a:stretch>
            <a:fillRect/>
          </a:stretch>
        </p:blipFill>
        <p:spPr>
          <a:xfrm>
            <a:off x="6256357" y="958719"/>
            <a:ext cx="1366720" cy="233944"/>
          </a:xfrm>
          <a:prstGeom prst="rect">
            <a:avLst/>
          </a:prstGeom>
          <a:ln w="12700">
            <a:miter lim="400000"/>
          </a:ln>
        </p:spPr>
      </p:pic>
      <p:grpSp>
        <p:nvGrpSpPr>
          <p:cNvPr id="722" name="Group"/>
          <p:cNvGrpSpPr/>
          <p:nvPr/>
        </p:nvGrpSpPr>
        <p:grpSpPr>
          <a:xfrm>
            <a:off x="3465610" y="777127"/>
            <a:ext cx="6250782" cy="4309428"/>
            <a:chOff x="0" y="0"/>
            <a:chExt cx="8890000" cy="6128962"/>
          </a:xfrm>
        </p:grpSpPr>
        <p:pic>
          <p:nvPicPr>
            <p:cNvPr id="711" name="2_NormPDFs.pdf" descr="2_NormPDFs.pdf"/>
            <p:cNvPicPr>
              <a:picLocks noChangeAspect="1"/>
            </p:cNvPicPr>
            <p:nvPr/>
          </p:nvPicPr>
          <p:blipFill>
            <a:blip r:embed="rId3">
              <a:extLst/>
            </a:blip>
            <a:srcRect l="13795" t="35056" r="16988" b="36385"/>
            <a:stretch>
              <a:fillRect/>
            </a:stretch>
          </p:blipFill>
          <p:spPr>
            <a:xfrm>
              <a:off x="2801" y="860096"/>
              <a:ext cx="8175269" cy="4365169"/>
            </a:xfrm>
            <a:prstGeom prst="rect">
              <a:avLst/>
            </a:prstGeom>
            <a:ln w="12700" cap="flat">
              <a:noFill/>
              <a:miter lim="400000"/>
            </a:ln>
            <a:effectLst/>
          </p:spPr>
        </p:pic>
        <p:sp>
          <p:nvSpPr>
            <p:cNvPr id="712" name="Line"/>
            <p:cNvSpPr/>
            <p:nvPr/>
          </p:nvSpPr>
          <p:spPr>
            <a:xfrm flipV="1">
              <a:off x="21856" y="631849"/>
              <a:ext cx="1" cy="4500735"/>
            </a:xfrm>
            <a:prstGeom prst="line">
              <a:avLst/>
            </a:prstGeom>
            <a:noFill/>
            <a:ln w="381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13" name="Line"/>
            <p:cNvSpPr/>
            <p:nvPr/>
          </p:nvSpPr>
          <p:spPr>
            <a:xfrm>
              <a:off x="0" y="5107082"/>
              <a:ext cx="8890001" cy="1"/>
            </a:xfrm>
            <a:prstGeom prst="line">
              <a:avLst/>
            </a:prstGeom>
            <a:noFill/>
            <a:ln w="381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14" name="Line"/>
            <p:cNvSpPr/>
            <p:nvPr/>
          </p:nvSpPr>
          <p:spPr>
            <a:xfrm flipH="1">
              <a:off x="4739005" y="991014"/>
              <a:ext cx="1" cy="4103268"/>
            </a:xfrm>
            <a:prstGeom prst="line">
              <a:avLst/>
            </a:prstGeom>
            <a:noFill/>
            <a:ln w="25400" cap="flat">
              <a:solidFill>
                <a:srgbClr val="FF2600"/>
              </a:solidFill>
              <a:prstDash val="sysDot"/>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15" name="Line"/>
            <p:cNvSpPr/>
            <p:nvPr/>
          </p:nvSpPr>
          <p:spPr>
            <a:xfrm flipH="1">
              <a:off x="3755335" y="0"/>
              <a:ext cx="1" cy="5101720"/>
            </a:xfrm>
            <a:prstGeom prst="line">
              <a:avLst/>
            </a:prstGeom>
            <a:noFill/>
            <a:ln w="25400" cap="flat">
              <a:solidFill>
                <a:srgbClr val="000000"/>
              </a:solidFill>
              <a:prstDash val="sysDot"/>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16" name="Line"/>
            <p:cNvSpPr/>
            <p:nvPr/>
          </p:nvSpPr>
          <p:spPr>
            <a:xfrm>
              <a:off x="3318349" y="4292885"/>
              <a:ext cx="437126" cy="1"/>
            </a:xfrm>
            <a:prstGeom prst="line">
              <a:avLst/>
            </a:prstGeom>
            <a:noFill/>
            <a:ln w="254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17" name="Line"/>
            <p:cNvSpPr/>
            <p:nvPr/>
          </p:nvSpPr>
          <p:spPr>
            <a:xfrm flipH="1">
              <a:off x="4750404" y="4292885"/>
              <a:ext cx="437126" cy="1"/>
            </a:xfrm>
            <a:prstGeom prst="line">
              <a:avLst/>
            </a:prstGeom>
            <a:noFill/>
            <a:ln w="254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18" name="Line"/>
            <p:cNvSpPr/>
            <p:nvPr/>
          </p:nvSpPr>
          <p:spPr>
            <a:xfrm flipH="1">
              <a:off x="3017451" y="1027243"/>
              <a:ext cx="1" cy="5101720"/>
            </a:xfrm>
            <a:prstGeom prst="line">
              <a:avLst/>
            </a:prstGeom>
            <a:noFill/>
            <a:ln w="25400" cap="flat">
              <a:solidFill>
                <a:srgbClr val="000000"/>
              </a:solidFill>
              <a:prstDash val="sysDot"/>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19" name="Line"/>
            <p:cNvSpPr/>
            <p:nvPr/>
          </p:nvSpPr>
          <p:spPr>
            <a:xfrm flipH="1">
              <a:off x="4466856" y="1014453"/>
              <a:ext cx="1" cy="5101720"/>
            </a:xfrm>
            <a:prstGeom prst="line">
              <a:avLst/>
            </a:prstGeom>
            <a:noFill/>
            <a:ln w="25400" cap="flat">
              <a:solidFill>
                <a:srgbClr val="000000"/>
              </a:solidFill>
              <a:prstDash val="sysDot"/>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20" name="Line"/>
            <p:cNvSpPr/>
            <p:nvPr/>
          </p:nvSpPr>
          <p:spPr>
            <a:xfrm flipH="1">
              <a:off x="3038332" y="5553612"/>
              <a:ext cx="1412152" cy="1"/>
            </a:xfrm>
            <a:prstGeom prst="line">
              <a:avLst/>
            </a:prstGeom>
            <a:noFill/>
            <a:ln w="25400" cap="flat">
              <a:solidFill>
                <a:srgbClr val="000000"/>
              </a:solidFill>
              <a:prstDash val="solid"/>
              <a:miter lim="400000"/>
              <a:headEnd type="stealth" w="med" len="med"/>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21" name="Line"/>
            <p:cNvSpPr/>
            <p:nvPr/>
          </p:nvSpPr>
          <p:spPr>
            <a:xfrm flipH="1">
              <a:off x="2140144" y="3211821"/>
              <a:ext cx="885691" cy="1"/>
            </a:xfrm>
            <a:prstGeom prst="line">
              <a:avLst/>
            </a:prstGeom>
            <a:noFill/>
            <a:ln w="25400" cap="flat">
              <a:solidFill>
                <a:srgbClr val="000000"/>
              </a:solidFill>
              <a:prstDash val="solid"/>
              <a:miter lim="400000"/>
              <a:headEnd type="stealth" w="med" len="med"/>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pic>
        <p:nvPicPr>
          <p:cNvPr id="723" name="sigma.pdf" descr="sigma.pdf"/>
          <p:cNvPicPr>
            <a:picLocks noChangeAspect="1"/>
          </p:cNvPicPr>
          <p:nvPr/>
        </p:nvPicPr>
        <p:blipFill>
          <a:blip r:embed="rId4">
            <a:extLst/>
          </a:blip>
          <a:stretch>
            <a:fillRect/>
          </a:stretch>
        </p:blipFill>
        <p:spPr>
          <a:xfrm>
            <a:off x="5273675" y="2961309"/>
            <a:ext cx="185540" cy="151805"/>
          </a:xfrm>
          <a:prstGeom prst="rect">
            <a:avLst/>
          </a:prstGeom>
          <a:ln w="12700">
            <a:miter lim="400000"/>
          </a:ln>
        </p:spPr>
      </p:pic>
      <p:sp>
        <p:nvSpPr>
          <p:cNvPr id="724" name="Noise"/>
          <p:cNvSpPr txBox="1"/>
          <p:nvPr/>
        </p:nvSpPr>
        <p:spPr>
          <a:xfrm>
            <a:off x="3965202" y="3440576"/>
            <a:ext cx="721352"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800" b="0">
                <a:latin typeface="Palatino"/>
                <a:ea typeface="Palatino"/>
                <a:cs typeface="Palatino"/>
                <a:sym typeface="Palatino"/>
              </a:defRPr>
            </a:lvl1pPr>
          </a:lstStyle>
          <a:p>
            <a:r>
              <a:rPr sz="1969"/>
              <a:t>Noise</a:t>
            </a:r>
          </a:p>
        </p:txBody>
      </p:sp>
      <p:sp>
        <p:nvSpPr>
          <p:cNvPr id="725" name="Noise+Signal"/>
          <p:cNvSpPr txBox="1"/>
          <p:nvPr/>
        </p:nvSpPr>
        <p:spPr>
          <a:xfrm>
            <a:off x="7369828" y="2736386"/>
            <a:ext cx="1569340"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800" b="0">
                <a:latin typeface="Palatino"/>
                <a:ea typeface="Palatino"/>
                <a:cs typeface="Palatino"/>
                <a:sym typeface="Palatino"/>
              </a:defRPr>
            </a:lvl1pPr>
          </a:lstStyle>
          <a:p>
            <a:r>
              <a:rPr sz="1969"/>
              <a:t>Noise+Signal</a:t>
            </a:r>
          </a:p>
        </p:txBody>
      </p:sp>
      <p:sp>
        <p:nvSpPr>
          <p:cNvPr id="726" name="Bias"/>
          <p:cNvSpPr txBox="1"/>
          <p:nvPr/>
        </p:nvSpPr>
        <p:spPr>
          <a:xfrm>
            <a:off x="6236584" y="3713683"/>
            <a:ext cx="533800" cy="37516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800" b="0">
                <a:latin typeface="Palatino"/>
                <a:ea typeface="Palatino"/>
                <a:cs typeface="Palatino"/>
                <a:sym typeface="Palatino"/>
              </a:defRPr>
            </a:lvl1pPr>
          </a:lstStyle>
          <a:p>
            <a:r>
              <a:rPr sz="1969"/>
              <a:t>Bias</a:t>
            </a:r>
          </a:p>
        </p:txBody>
      </p:sp>
      <p:sp>
        <p:nvSpPr>
          <p:cNvPr id="727" name="d’"/>
          <p:cNvSpPr txBox="1"/>
          <p:nvPr/>
        </p:nvSpPr>
        <p:spPr>
          <a:xfrm>
            <a:off x="5985019" y="4783405"/>
            <a:ext cx="296556"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800" b="0">
                <a:latin typeface="Palatino"/>
                <a:ea typeface="Palatino"/>
                <a:cs typeface="Palatino"/>
                <a:sym typeface="Palatino"/>
              </a:defRPr>
            </a:lvl1pPr>
          </a:lstStyle>
          <a:p>
            <a:r>
              <a:rPr sz="1969"/>
              <a:t>d’</a:t>
            </a:r>
          </a:p>
        </p:txBody>
      </p:sp>
      <p:pic>
        <p:nvPicPr>
          <p:cNvPr id="728" name="c.pdf" descr="c.pdf"/>
          <p:cNvPicPr>
            <a:picLocks noChangeAspect="1"/>
          </p:cNvPicPr>
          <p:nvPr/>
        </p:nvPicPr>
        <p:blipFill>
          <a:blip r:embed="rId5">
            <a:extLst/>
          </a:blip>
          <a:stretch>
            <a:fillRect/>
          </a:stretch>
        </p:blipFill>
        <p:spPr>
          <a:xfrm>
            <a:off x="6796353" y="1413709"/>
            <a:ext cx="127001" cy="142876"/>
          </a:xfrm>
          <a:prstGeom prst="rect">
            <a:avLst/>
          </a:prstGeom>
          <a:ln w="12700">
            <a:miter lim="400000"/>
          </a:ln>
        </p:spPr>
      </p:pic>
      <p:sp>
        <p:nvSpPr>
          <p:cNvPr id="729" name="d’ is supposed to represent the true measure of discriminability for a given stimulus strength. It is independent…"/>
          <p:cNvSpPr txBox="1"/>
          <p:nvPr/>
        </p:nvSpPr>
        <p:spPr>
          <a:xfrm>
            <a:off x="406400" y="5260998"/>
            <a:ext cx="11582400" cy="1549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156264" indent="-156264">
              <a:buSzPct val="75000"/>
              <a:buChar char="•"/>
              <a:defRPr sz="1800" b="0">
                <a:latin typeface="Palatino"/>
                <a:ea typeface="Palatino"/>
                <a:cs typeface="Palatino"/>
                <a:sym typeface="Palatino"/>
              </a:defRPr>
            </a:pPr>
            <a:r>
              <a:rPr sz="2400" dirty="0">
                <a:latin typeface="Calibri" panose="020F0502020204030204" pitchFamily="34" charset="0"/>
                <a:cs typeface="Calibri" panose="020F0502020204030204" pitchFamily="34" charset="0"/>
              </a:rPr>
              <a:t>d’ is supposed to represent the true measure of discriminability for a given stimulus strength. It is independent  on the subjects strategies.</a:t>
            </a:r>
          </a:p>
          <a:p>
            <a:pPr marL="156264" indent="-156264">
              <a:buSzPct val="75000"/>
              <a:buChar char="•"/>
              <a:defRPr sz="1800" b="0">
                <a:latin typeface="Palatino"/>
                <a:ea typeface="Palatino"/>
                <a:cs typeface="Palatino"/>
                <a:sym typeface="Palatino"/>
              </a:defRPr>
            </a:pPr>
            <a:r>
              <a:rPr sz="2400" dirty="0">
                <a:latin typeface="Calibri" panose="020F0502020204030204" pitchFamily="34" charset="0"/>
                <a:cs typeface="Calibri" panose="020F0502020204030204" pitchFamily="34" charset="0"/>
              </a:rPr>
              <a:t>The criterion </a:t>
            </a:r>
            <a:r>
              <a:rPr sz="2400" i="1" dirty="0">
                <a:latin typeface="Calibri" panose="020F0502020204030204" pitchFamily="34" charset="0"/>
                <a:cs typeface="Calibri" panose="020F0502020204030204" pitchFamily="34" charset="0"/>
              </a:rPr>
              <a:t>c </a:t>
            </a:r>
            <a:r>
              <a:rPr sz="2400" dirty="0">
                <a:latin typeface="Calibri" panose="020F0502020204030204" pitchFamily="34" charset="0"/>
                <a:cs typeface="Calibri" panose="020F0502020204030204" pitchFamily="34" charset="0"/>
              </a:rPr>
              <a:t>(bias) sets the response tendencies of the subject and can vary depending on various factors such as prior probability of stimulus occurrence, pay-offs, </a:t>
            </a:r>
            <a:r>
              <a:rPr sz="2400" dirty="0" err="1">
                <a:latin typeface="Calibri" panose="020F0502020204030204" pitchFamily="34" charset="0"/>
                <a:cs typeface="Calibri" panose="020F0502020204030204" pitchFamily="34" charset="0"/>
              </a:rPr>
              <a:t>etc</a:t>
            </a:r>
            <a:r>
              <a:rP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6886609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Manipulating the Criterion"/>
          <p:cNvSpPr txBox="1"/>
          <p:nvPr/>
        </p:nvSpPr>
        <p:spPr>
          <a:xfrm>
            <a:off x="3755451" y="-42692"/>
            <a:ext cx="4693594"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200">
                <a:latin typeface="Palatino"/>
                <a:ea typeface="Palatino"/>
                <a:cs typeface="Palatino"/>
                <a:sym typeface="Palatino"/>
              </a:defRPr>
            </a:lvl1pPr>
          </a:lstStyle>
          <a:p>
            <a:r>
              <a:rPr sz="2953"/>
              <a:t>Manipulating the Criterion </a:t>
            </a:r>
          </a:p>
        </p:txBody>
      </p:sp>
      <p:pic>
        <p:nvPicPr>
          <p:cNvPr id="785" name="DM5_ROC Curve.pdf" descr="DM5_ROC Curve.pdf"/>
          <p:cNvPicPr>
            <a:picLocks noChangeAspect="1"/>
          </p:cNvPicPr>
          <p:nvPr/>
        </p:nvPicPr>
        <p:blipFill>
          <a:blip r:embed="rId2">
            <a:extLst/>
          </a:blip>
          <a:stretch>
            <a:fillRect/>
          </a:stretch>
        </p:blipFill>
        <p:spPr>
          <a:xfrm>
            <a:off x="3591429" y="1370460"/>
            <a:ext cx="3080927" cy="2316198"/>
          </a:xfrm>
          <a:prstGeom prst="rect">
            <a:avLst/>
          </a:prstGeom>
          <a:ln w="12700" cap="flat">
            <a:noFill/>
            <a:miter lim="400000"/>
          </a:ln>
          <a:effectLst/>
        </p:spPr>
      </p:pic>
      <p:sp>
        <p:nvSpPr>
          <p:cNvPr id="786" name="(unintended) Value manipulation"/>
          <p:cNvSpPr/>
          <p:nvPr/>
        </p:nvSpPr>
        <p:spPr>
          <a:xfrm>
            <a:off x="3556000" y="876300"/>
            <a:ext cx="2526392" cy="94352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defRPr sz="1800" b="0">
                <a:latin typeface="Palatino"/>
                <a:ea typeface="Palatino"/>
                <a:cs typeface="Palatino"/>
                <a:sym typeface="Palatino"/>
              </a:defRPr>
            </a:pPr>
            <a:r>
              <a:rPr sz="2000" dirty="0">
                <a:latin typeface="Calibri" panose="020F0502020204030204" pitchFamily="34" charset="0"/>
                <a:cs typeface="Calibri" panose="020F0502020204030204" pitchFamily="34" charset="0"/>
              </a:rPr>
              <a:t>(unintended) </a:t>
            </a:r>
            <a:r>
              <a:rPr sz="2000" b="1" dirty="0">
                <a:latin typeface="Calibri" panose="020F0502020204030204" pitchFamily="34" charset="0"/>
                <a:cs typeface="Calibri" panose="020F0502020204030204" pitchFamily="34" charset="0"/>
              </a:rPr>
              <a:t>Value</a:t>
            </a:r>
            <a:r>
              <a:rPr sz="2000" dirty="0">
                <a:latin typeface="Calibri" panose="020F0502020204030204" pitchFamily="34" charset="0"/>
                <a:cs typeface="Calibri" panose="020F0502020204030204" pitchFamily="34" charset="0"/>
              </a:rPr>
              <a:t> manipulation</a:t>
            </a:r>
          </a:p>
        </p:txBody>
      </p:sp>
      <p:sp>
        <p:nvSpPr>
          <p:cNvPr id="787" name="Early in the…"/>
          <p:cNvSpPr/>
          <p:nvPr/>
        </p:nvSpPr>
        <p:spPr>
          <a:xfrm>
            <a:off x="7055727" y="2310961"/>
            <a:ext cx="892970" cy="89297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1800" b="0">
                <a:latin typeface="Palatino"/>
                <a:ea typeface="Palatino"/>
                <a:cs typeface="Palatino"/>
                <a:sym typeface="Palatino"/>
              </a:defRPr>
            </a:pPr>
            <a:r>
              <a:rPr sz="1266"/>
              <a:t>Early in the </a:t>
            </a:r>
          </a:p>
          <a:p>
            <a:pPr>
              <a:defRPr sz="1800" b="0">
                <a:latin typeface="Palatino"/>
                <a:ea typeface="Palatino"/>
                <a:cs typeface="Palatino"/>
                <a:sym typeface="Palatino"/>
              </a:defRPr>
            </a:pPr>
            <a:r>
              <a:rPr sz="1266"/>
              <a:t>Session</a:t>
            </a:r>
          </a:p>
        </p:txBody>
      </p:sp>
      <p:sp>
        <p:nvSpPr>
          <p:cNvPr id="788" name="Late in the…"/>
          <p:cNvSpPr/>
          <p:nvPr/>
        </p:nvSpPr>
        <p:spPr>
          <a:xfrm>
            <a:off x="5466242" y="2998548"/>
            <a:ext cx="892970" cy="89297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1800" b="0">
                <a:latin typeface="Palatino"/>
                <a:ea typeface="Palatino"/>
                <a:cs typeface="Palatino"/>
                <a:sym typeface="Palatino"/>
              </a:defRPr>
            </a:pPr>
            <a:r>
              <a:rPr sz="1266"/>
              <a:t>Late in the </a:t>
            </a:r>
          </a:p>
          <a:p>
            <a:pPr>
              <a:defRPr sz="1800" b="0">
                <a:latin typeface="Palatino"/>
                <a:ea typeface="Palatino"/>
                <a:cs typeface="Palatino"/>
                <a:sym typeface="Palatino"/>
              </a:defRPr>
            </a:pPr>
            <a:r>
              <a:rPr sz="1266"/>
              <a:t>Session</a:t>
            </a:r>
          </a:p>
        </p:txBody>
      </p:sp>
      <p:sp>
        <p:nvSpPr>
          <p:cNvPr id="789" name="Line"/>
          <p:cNvSpPr/>
          <p:nvPr/>
        </p:nvSpPr>
        <p:spPr>
          <a:xfrm>
            <a:off x="5734901" y="1639735"/>
            <a:ext cx="908322" cy="493162"/>
          </a:xfrm>
          <a:prstGeom prst="line">
            <a:avLst/>
          </a:prstGeom>
          <a:noFill/>
          <a:ln w="254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90" name="Line"/>
          <p:cNvSpPr/>
          <p:nvPr/>
        </p:nvSpPr>
        <p:spPr>
          <a:xfrm flipV="1">
            <a:off x="4073978" y="3009576"/>
            <a:ext cx="981033" cy="130347"/>
          </a:xfrm>
          <a:prstGeom prst="line">
            <a:avLst/>
          </a:prstGeom>
          <a:noFill/>
          <a:ln w="254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792" name="Problem with detection tasks!!"/>
          <p:cNvSpPr txBox="1"/>
          <p:nvPr/>
        </p:nvSpPr>
        <p:spPr>
          <a:xfrm>
            <a:off x="3622075" y="4086575"/>
            <a:ext cx="3216330" cy="3534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600" b="0">
                <a:latin typeface="Palatino"/>
                <a:ea typeface="Palatino"/>
                <a:cs typeface="Palatino"/>
                <a:sym typeface="Palatino"/>
              </a:defRPr>
            </a:lvl1pPr>
          </a:lstStyle>
          <a:p>
            <a:r>
              <a:rPr sz="1828"/>
              <a:t>Problem with detection tasks!!</a:t>
            </a:r>
          </a:p>
        </p:txBody>
      </p:sp>
      <p:sp>
        <p:nvSpPr>
          <p:cNvPr id="2" name="TextBox 1">
            <a:extLst>
              <a:ext uri="{FF2B5EF4-FFF2-40B4-BE49-F238E27FC236}">
                <a16:creationId xmlns:a16="http://schemas.microsoft.com/office/drawing/2014/main" id="{7D003DB9-014D-2545-A328-91A390AC6066}"/>
              </a:ext>
            </a:extLst>
          </p:cNvPr>
          <p:cNvSpPr txBox="1"/>
          <p:nvPr/>
        </p:nvSpPr>
        <p:spPr>
          <a:xfrm>
            <a:off x="8293100" y="685800"/>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4093523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252ED-CAFA-3344-BB94-90DC1893BE71}"/>
              </a:ext>
            </a:extLst>
          </p:cNvPr>
          <p:cNvSpPr>
            <a:spLocks noGrp="1"/>
          </p:cNvSpPr>
          <p:nvPr>
            <p:ph type="title"/>
          </p:nvPr>
        </p:nvSpPr>
        <p:spPr/>
        <p:txBody>
          <a:bodyPr/>
          <a:lstStyle/>
          <a:p>
            <a:r>
              <a:rPr lang="es-ES" dirty="0" err="1"/>
              <a:t>Signal</a:t>
            </a:r>
            <a:r>
              <a:rPr lang="es-ES" dirty="0"/>
              <a:t> </a:t>
            </a:r>
            <a:r>
              <a:rPr lang="es-ES" dirty="0" err="1"/>
              <a:t>Detection</a:t>
            </a:r>
            <a:r>
              <a:rPr lang="es-ES" dirty="0"/>
              <a:t> </a:t>
            </a:r>
            <a:r>
              <a:rPr lang="es-ES" dirty="0" err="1"/>
              <a:t>Theory</a:t>
            </a:r>
            <a:r>
              <a:rPr lang="es-ES" dirty="0"/>
              <a:t>: ROC curve</a:t>
            </a:r>
          </a:p>
        </p:txBody>
      </p:sp>
      <p:sp>
        <p:nvSpPr>
          <p:cNvPr id="3" name="Content Placeholder 2">
            <a:extLst>
              <a:ext uri="{FF2B5EF4-FFF2-40B4-BE49-F238E27FC236}">
                <a16:creationId xmlns:a16="http://schemas.microsoft.com/office/drawing/2014/main" id="{127AF400-877F-EF44-B8C8-D2C426B9877C}"/>
              </a:ext>
            </a:extLst>
          </p:cNvPr>
          <p:cNvSpPr>
            <a:spLocks noGrp="1"/>
          </p:cNvSpPr>
          <p:nvPr>
            <p:ph idx="1"/>
          </p:nvPr>
        </p:nvSpPr>
        <p:spPr/>
        <p:txBody>
          <a:bodyPr/>
          <a:lstStyle/>
          <a:p>
            <a:endParaRPr lang="es-ES"/>
          </a:p>
        </p:txBody>
      </p:sp>
      <p:pic>
        <p:nvPicPr>
          <p:cNvPr id="4" name="Picture 3">
            <a:extLst>
              <a:ext uri="{FF2B5EF4-FFF2-40B4-BE49-F238E27FC236}">
                <a16:creationId xmlns:a16="http://schemas.microsoft.com/office/drawing/2014/main" id="{952DCB72-0AE2-6941-8566-56F30A39A9AD}"/>
              </a:ext>
            </a:extLst>
          </p:cNvPr>
          <p:cNvPicPr>
            <a:picLocks noChangeAspect="1"/>
          </p:cNvPicPr>
          <p:nvPr/>
        </p:nvPicPr>
        <p:blipFill rotWithShape="1">
          <a:blip r:embed="rId2"/>
          <a:srcRect l="50936"/>
          <a:stretch/>
        </p:blipFill>
        <p:spPr>
          <a:xfrm>
            <a:off x="3679902" y="1250175"/>
            <a:ext cx="4205094" cy="5384800"/>
          </a:xfrm>
          <a:prstGeom prst="rect">
            <a:avLst/>
          </a:prstGeom>
        </p:spPr>
      </p:pic>
    </p:spTree>
    <p:extLst>
      <p:ext uri="{BB962C8B-B14F-4D97-AF65-F5344CB8AC3E}">
        <p14:creationId xmlns:p14="http://schemas.microsoft.com/office/powerpoint/2010/main" val="270488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operationalising decision uncertainty"/>
          <p:cNvSpPr txBox="1">
            <a:spLocks noGrp="1"/>
          </p:cNvSpPr>
          <p:nvPr>
            <p:ph type="title"/>
          </p:nvPr>
        </p:nvSpPr>
        <p:spPr>
          <a:xfrm>
            <a:off x="404452" y="406238"/>
            <a:ext cx="11383095" cy="431823"/>
          </a:xfrm>
          <a:prstGeom prst="rect">
            <a:avLst/>
          </a:prstGeom>
        </p:spPr>
        <p:txBody>
          <a:bodyPr>
            <a:normAutofit fontScale="90000"/>
          </a:bodyPr>
          <a:lstStyle>
            <a:lvl1pPr defTabSz="408940">
              <a:spcBef>
                <a:spcPts val="1600"/>
              </a:spcBef>
              <a:defRPr sz="3639"/>
            </a:lvl1pPr>
          </a:lstStyle>
          <a:p>
            <a:r>
              <a:rPr lang="es-ES" dirty="0"/>
              <a:t>D</a:t>
            </a:r>
            <a:r>
              <a:rPr dirty="0" err="1"/>
              <a:t>ecision</a:t>
            </a:r>
            <a:r>
              <a:rPr dirty="0"/>
              <a:t> uncertainty</a:t>
            </a:r>
          </a:p>
        </p:txBody>
      </p:sp>
      <p:pic>
        <p:nvPicPr>
          <p:cNvPr id="181" name="Image" descr="Image"/>
          <p:cNvPicPr>
            <a:picLocks noChangeAspect="1"/>
          </p:cNvPicPr>
          <p:nvPr/>
        </p:nvPicPr>
        <p:blipFill>
          <a:blip r:embed="rId3"/>
          <a:stretch>
            <a:fillRect/>
          </a:stretch>
        </p:blipFill>
        <p:spPr>
          <a:xfrm>
            <a:off x="993258" y="1666957"/>
            <a:ext cx="2859030" cy="2453082"/>
          </a:xfrm>
          <a:prstGeom prst="rect">
            <a:avLst/>
          </a:prstGeom>
          <a:ln w="12700">
            <a:miter lim="400000"/>
          </a:ln>
        </p:spPr>
      </p:pic>
      <p:pic>
        <p:nvPicPr>
          <p:cNvPr id="182" name="Image" descr="Image"/>
          <p:cNvPicPr>
            <a:picLocks noChangeAspect="1"/>
          </p:cNvPicPr>
          <p:nvPr/>
        </p:nvPicPr>
        <p:blipFill>
          <a:blip r:embed="rId4"/>
          <a:stretch>
            <a:fillRect/>
          </a:stretch>
        </p:blipFill>
        <p:spPr>
          <a:xfrm>
            <a:off x="993258" y="1666957"/>
            <a:ext cx="3235238" cy="2453082"/>
          </a:xfrm>
          <a:prstGeom prst="rect">
            <a:avLst/>
          </a:prstGeom>
          <a:ln w="12700">
            <a:miter lim="400000"/>
          </a:ln>
        </p:spPr>
      </p:pic>
      <p:pic>
        <p:nvPicPr>
          <p:cNvPr id="183" name="Image" descr="Image"/>
          <p:cNvPicPr>
            <a:picLocks noChangeAspect="1"/>
          </p:cNvPicPr>
          <p:nvPr/>
        </p:nvPicPr>
        <p:blipFill>
          <a:blip r:embed="rId5"/>
          <a:stretch>
            <a:fillRect/>
          </a:stretch>
        </p:blipFill>
        <p:spPr>
          <a:xfrm>
            <a:off x="1455299" y="4342924"/>
            <a:ext cx="2002396" cy="323791"/>
          </a:xfrm>
          <a:prstGeom prst="rect">
            <a:avLst/>
          </a:prstGeom>
          <a:ln w="12700">
            <a:miter lim="400000"/>
          </a:ln>
        </p:spPr>
      </p:pic>
      <p:pic>
        <p:nvPicPr>
          <p:cNvPr id="184" name="Image" descr="Image"/>
          <p:cNvPicPr>
            <a:picLocks noChangeAspect="1"/>
          </p:cNvPicPr>
          <p:nvPr/>
        </p:nvPicPr>
        <p:blipFill>
          <a:blip r:embed="rId6"/>
          <a:stretch>
            <a:fillRect/>
          </a:stretch>
        </p:blipFill>
        <p:spPr>
          <a:xfrm>
            <a:off x="1165610" y="4876047"/>
            <a:ext cx="2457076" cy="367953"/>
          </a:xfrm>
          <a:prstGeom prst="rect">
            <a:avLst/>
          </a:prstGeom>
          <a:ln w="12700">
            <a:miter lim="400000"/>
          </a:ln>
        </p:spPr>
      </p:pic>
      <p:pic>
        <p:nvPicPr>
          <p:cNvPr id="185" name="Image" descr="Image"/>
          <p:cNvPicPr>
            <a:picLocks noChangeAspect="1"/>
          </p:cNvPicPr>
          <p:nvPr/>
        </p:nvPicPr>
        <p:blipFill>
          <a:blip r:embed="rId7"/>
          <a:stretch>
            <a:fillRect/>
          </a:stretch>
        </p:blipFill>
        <p:spPr>
          <a:xfrm>
            <a:off x="998861" y="5361812"/>
            <a:ext cx="2740565" cy="367931"/>
          </a:xfrm>
          <a:prstGeom prst="rect">
            <a:avLst/>
          </a:prstGeom>
          <a:ln w="12700">
            <a:miter lim="400000"/>
          </a:ln>
        </p:spPr>
      </p:pic>
      <p:pic>
        <p:nvPicPr>
          <p:cNvPr id="186" name="Image" descr="Image"/>
          <p:cNvPicPr>
            <a:picLocks noChangeAspect="1"/>
          </p:cNvPicPr>
          <p:nvPr/>
        </p:nvPicPr>
        <p:blipFill>
          <a:blip r:embed="rId8"/>
          <a:stretch>
            <a:fillRect/>
          </a:stretch>
        </p:blipFill>
        <p:spPr>
          <a:xfrm>
            <a:off x="5011033" y="1666957"/>
            <a:ext cx="2926771" cy="4273380"/>
          </a:xfrm>
          <a:prstGeom prst="rect">
            <a:avLst/>
          </a:prstGeom>
          <a:ln w="12700">
            <a:miter lim="400000"/>
          </a:ln>
        </p:spPr>
      </p:pic>
      <p:grpSp>
        <p:nvGrpSpPr>
          <p:cNvPr id="4" name="Group 3">
            <a:extLst>
              <a:ext uri="{FF2B5EF4-FFF2-40B4-BE49-F238E27FC236}">
                <a16:creationId xmlns:a16="http://schemas.microsoft.com/office/drawing/2014/main" id="{D2179001-BB79-9146-A4B2-2081EE6B5B76}"/>
              </a:ext>
            </a:extLst>
          </p:cNvPr>
          <p:cNvGrpSpPr/>
          <p:nvPr/>
        </p:nvGrpSpPr>
        <p:grpSpPr>
          <a:xfrm>
            <a:off x="9142413" y="1502310"/>
            <a:ext cx="2013695" cy="4410764"/>
            <a:chOff x="9147175" y="1501306"/>
            <a:chExt cx="2014744" cy="4413061"/>
          </a:xfrm>
        </p:grpSpPr>
        <p:pic>
          <p:nvPicPr>
            <p:cNvPr id="10" name="Image" descr="Image">
              <a:extLst>
                <a:ext uri="{FF2B5EF4-FFF2-40B4-BE49-F238E27FC236}">
                  <a16:creationId xmlns:a16="http://schemas.microsoft.com/office/drawing/2014/main" id="{6E3A66DC-D4BA-4E49-BDA9-2C806C1462BA}"/>
                </a:ext>
              </a:extLst>
            </p:cNvPr>
            <p:cNvPicPr>
              <a:picLocks noChangeAspect="1"/>
            </p:cNvPicPr>
            <p:nvPr/>
          </p:nvPicPr>
          <p:blipFill>
            <a:blip r:embed="rId9"/>
            <a:srcRect l="33861" t="39007" b="13365"/>
            <a:stretch>
              <a:fillRect/>
            </a:stretch>
          </p:blipFill>
          <p:spPr>
            <a:xfrm>
              <a:off x="9829390" y="2299760"/>
              <a:ext cx="1332528" cy="974891"/>
            </a:xfrm>
            <a:prstGeom prst="rect">
              <a:avLst/>
            </a:prstGeom>
            <a:ln w="12700">
              <a:miter lim="400000"/>
            </a:ln>
          </p:spPr>
        </p:pic>
        <p:pic>
          <p:nvPicPr>
            <p:cNvPr id="11" name="Image" descr="Image">
              <a:extLst>
                <a:ext uri="{FF2B5EF4-FFF2-40B4-BE49-F238E27FC236}">
                  <a16:creationId xmlns:a16="http://schemas.microsoft.com/office/drawing/2014/main" id="{A83812CE-374D-9443-AF95-B628E4C74A48}"/>
                </a:ext>
              </a:extLst>
            </p:cNvPr>
            <p:cNvPicPr>
              <a:picLocks noChangeAspect="1"/>
            </p:cNvPicPr>
            <p:nvPr/>
          </p:nvPicPr>
          <p:blipFill>
            <a:blip r:embed="rId10"/>
            <a:srcRect b="31246"/>
            <a:stretch>
              <a:fillRect/>
            </a:stretch>
          </p:blipFill>
          <p:spPr>
            <a:xfrm>
              <a:off x="9147175" y="3733800"/>
              <a:ext cx="2014744" cy="1499190"/>
            </a:xfrm>
            <a:prstGeom prst="rect">
              <a:avLst/>
            </a:prstGeom>
            <a:ln w="12700">
              <a:miter lim="400000"/>
            </a:ln>
          </p:spPr>
        </p:pic>
        <p:pic>
          <p:nvPicPr>
            <p:cNvPr id="12" name="Image" descr="Image">
              <a:extLst>
                <a:ext uri="{FF2B5EF4-FFF2-40B4-BE49-F238E27FC236}">
                  <a16:creationId xmlns:a16="http://schemas.microsoft.com/office/drawing/2014/main" id="{D0BEC6DA-126F-EB40-88F1-85FCE2983E57}"/>
                </a:ext>
              </a:extLst>
            </p:cNvPr>
            <p:cNvPicPr>
              <a:picLocks noChangeAspect="1"/>
            </p:cNvPicPr>
            <p:nvPr/>
          </p:nvPicPr>
          <p:blipFill>
            <a:blip r:embed="rId10"/>
            <a:srcRect t="68183"/>
            <a:stretch>
              <a:fillRect/>
            </a:stretch>
          </p:blipFill>
          <p:spPr>
            <a:xfrm>
              <a:off x="9147175" y="5220593"/>
              <a:ext cx="2014744" cy="693774"/>
            </a:xfrm>
            <a:prstGeom prst="rect">
              <a:avLst/>
            </a:prstGeom>
            <a:ln w="12700">
              <a:miter lim="400000"/>
            </a:ln>
          </p:spPr>
        </p:pic>
        <p:pic>
          <p:nvPicPr>
            <p:cNvPr id="13" name="Image" descr="Image">
              <a:extLst>
                <a:ext uri="{FF2B5EF4-FFF2-40B4-BE49-F238E27FC236}">
                  <a16:creationId xmlns:a16="http://schemas.microsoft.com/office/drawing/2014/main" id="{96B95000-6CF2-FE47-A33F-AABAC19E19B9}"/>
                </a:ext>
              </a:extLst>
            </p:cNvPr>
            <p:cNvPicPr>
              <a:picLocks noChangeAspect="1"/>
            </p:cNvPicPr>
            <p:nvPr/>
          </p:nvPicPr>
          <p:blipFill>
            <a:blip r:embed="rId9"/>
            <a:srcRect l="32407" b="59616"/>
            <a:stretch>
              <a:fillRect/>
            </a:stretch>
          </p:blipFill>
          <p:spPr>
            <a:xfrm>
              <a:off x="9800104" y="1501306"/>
              <a:ext cx="1361815" cy="826619"/>
            </a:xfrm>
            <a:prstGeom prst="rect">
              <a:avLst/>
            </a:prstGeom>
            <a:ln w="12700">
              <a:miter lim="400000"/>
            </a:ln>
          </p:spPr>
        </p:pic>
        <p:pic>
          <p:nvPicPr>
            <p:cNvPr id="14" name="Image" descr="Image">
              <a:extLst>
                <a:ext uri="{FF2B5EF4-FFF2-40B4-BE49-F238E27FC236}">
                  <a16:creationId xmlns:a16="http://schemas.microsoft.com/office/drawing/2014/main" id="{A44E172C-F68B-124B-9425-8203A1421215}"/>
                </a:ext>
              </a:extLst>
            </p:cNvPr>
            <p:cNvPicPr>
              <a:picLocks noChangeAspect="1"/>
            </p:cNvPicPr>
            <p:nvPr/>
          </p:nvPicPr>
          <p:blipFill>
            <a:blip r:embed="rId9"/>
            <a:srcRect r="68298"/>
            <a:stretch>
              <a:fillRect/>
            </a:stretch>
          </p:blipFill>
          <p:spPr>
            <a:xfrm>
              <a:off x="9147175" y="1501306"/>
              <a:ext cx="638707" cy="2046917"/>
            </a:xfrm>
            <a:prstGeom prst="rect">
              <a:avLst/>
            </a:prstGeom>
            <a:ln w="12700">
              <a:miter lim="400000"/>
            </a:ln>
          </p:spPr>
        </p:pic>
        <p:pic>
          <p:nvPicPr>
            <p:cNvPr id="15" name="Image" descr="Image">
              <a:extLst>
                <a:ext uri="{FF2B5EF4-FFF2-40B4-BE49-F238E27FC236}">
                  <a16:creationId xmlns:a16="http://schemas.microsoft.com/office/drawing/2014/main" id="{AED6564C-B24A-AE41-B7F8-C7E4C9F447A0}"/>
                </a:ext>
              </a:extLst>
            </p:cNvPr>
            <p:cNvPicPr>
              <a:picLocks noChangeAspect="1"/>
            </p:cNvPicPr>
            <p:nvPr/>
          </p:nvPicPr>
          <p:blipFill>
            <a:blip r:embed="rId9"/>
            <a:srcRect l="33861" t="87870"/>
            <a:stretch>
              <a:fillRect/>
            </a:stretch>
          </p:blipFill>
          <p:spPr>
            <a:xfrm>
              <a:off x="9829390" y="3299950"/>
              <a:ext cx="1332528" cy="248273"/>
            </a:xfrm>
            <a:prstGeom prst="rect">
              <a:avLst/>
            </a:prstGeom>
            <a:ln w="12700">
              <a:miter lim="400000"/>
            </a:ln>
          </p:spPr>
        </p:pic>
      </p:grpSp>
      <p:sp>
        <p:nvSpPr>
          <p:cNvPr id="3" name="TextBox 2">
            <a:extLst>
              <a:ext uri="{FF2B5EF4-FFF2-40B4-BE49-F238E27FC236}">
                <a16:creationId xmlns:a16="http://schemas.microsoft.com/office/drawing/2014/main" id="{5528FDD7-2D0B-E042-8812-2CA1F76AA522}"/>
              </a:ext>
            </a:extLst>
          </p:cNvPr>
          <p:cNvSpPr txBox="1"/>
          <p:nvPr/>
        </p:nvSpPr>
        <p:spPr>
          <a:xfrm>
            <a:off x="11119409" y="6279572"/>
            <a:ext cx="0" cy="0"/>
          </a:xfrm>
          <a:prstGeom prst="rect">
            <a:avLst/>
          </a:prstGeom>
          <a:noFill/>
        </p:spPr>
        <p:txBody>
          <a:bodyPr wrap="none" lIns="107944" tIns="107944" rIns="107944" bIns="107944" rtlCol="0">
            <a:noAutofit/>
          </a:bodyPr>
          <a:lstStyle/>
          <a:p>
            <a:endParaRPr lang="es-ES" sz="1799" dirty="0" err="1">
              <a:solidFill>
                <a:schemeClr val="bg2"/>
              </a:solidFill>
            </a:endParaRPr>
          </a:p>
        </p:txBody>
      </p:sp>
    </p:spTree>
    <p:extLst>
      <p:ext uri="{BB962C8B-B14F-4D97-AF65-F5344CB8AC3E}">
        <p14:creationId xmlns:p14="http://schemas.microsoft.com/office/powerpoint/2010/main" val="349475053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p:tmAbs val="0"/>
                                  </p:iterate>
                                  <p:childTnLst>
                                    <p:set>
                                      <p:cBhvr>
                                        <p:cTn id="14" fill="hold">
                                          <p:stCondLst>
                                            <p:cond delay="0"/>
                                          </p:stCondLst>
                                        </p:cTn>
                                        <p:tgtEl>
                                          <p:spTgt spid="181"/>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18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8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8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advAuto="0"/>
      <p:bldP spid="181" grpId="1" animBg="1" advAuto="0"/>
      <p:bldP spid="182" grpId="0" animBg="1" advAuto="0"/>
      <p:bldP spid="183" grpId="0" animBg="1" advAuto="0"/>
      <p:bldP spid="184" grpId="0" animBg="1" advAuto="0"/>
      <p:bldP spid="185" grpId="0" animBg="1" advAuto="0"/>
      <p:bldP spid="186"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3257-DCD0-5342-A67E-C157B160F2D5}"/>
              </a:ext>
            </a:extLst>
          </p:cNvPr>
          <p:cNvSpPr>
            <a:spLocks noGrp="1"/>
          </p:cNvSpPr>
          <p:nvPr>
            <p:ph type="title"/>
          </p:nvPr>
        </p:nvSpPr>
        <p:spPr>
          <a:xfrm>
            <a:off x="1116981" y="0"/>
            <a:ext cx="10515600" cy="1325563"/>
          </a:xfrm>
        </p:spPr>
        <p:txBody>
          <a:bodyPr/>
          <a:lstStyle/>
          <a:p>
            <a:pPr algn="ctr"/>
            <a:r>
              <a:rPr lang="es-ES" dirty="0" err="1"/>
              <a:t>Brain</a:t>
            </a:r>
            <a:r>
              <a:rPr lang="es-ES" dirty="0"/>
              <a:t> </a:t>
            </a:r>
            <a:r>
              <a:rPr lang="es-ES" dirty="0" err="1"/>
              <a:t>Circuits</a:t>
            </a:r>
            <a:r>
              <a:rPr lang="es-ES" dirty="0"/>
              <a:t> and </a:t>
            </a:r>
            <a:r>
              <a:rPr lang="es-ES" dirty="0" err="1"/>
              <a:t>Behavior</a:t>
            </a:r>
            <a:r>
              <a:rPr lang="es-ES" dirty="0"/>
              <a:t> </a:t>
            </a:r>
            <a:r>
              <a:rPr lang="es-ES" dirty="0" err="1"/>
              <a:t>Laboratory</a:t>
            </a:r>
            <a:br>
              <a:rPr lang="es-ES" dirty="0"/>
            </a:br>
            <a:r>
              <a:rPr lang="es-ES" dirty="0"/>
              <a:t>IDIBAPS, Barcelona</a:t>
            </a:r>
          </a:p>
        </p:txBody>
      </p:sp>
      <p:pic>
        <p:nvPicPr>
          <p:cNvPr id="5" name="Content Placeholder 4">
            <a:extLst>
              <a:ext uri="{FF2B5EF4-FFF2-40B4-BE49-F238E27FC236}">
                <a16:creationId xmlns:a16="http://schemas.microsoft.com/office/drawing/2014/main" id="{116051DF-6FCF-3040-A035-B2E2994F9380}"/>
              </a:ext>
            </a:extLst>
          </p:cNvPr>
          <p:cNvPicPr>
            <a:picLocks noGrp="1" noChangeAspect="1"/>
          </p:cNvPicPr>
          <p:nvPr>
            <p:ph idx="1"/>
          </p:nvPr>
        </p:nvPicPr>
        <p:blipFill rotWithShape="1">
          <a:blip r:embed="rId2"/>
          <a:srcRect l="5376" t="20787" r="14237" b="13451"/>
          <a:stretch/>
        </p:blipFill>
        <p:spPr>
          <a:xfrm>
            <a:off x="1531197" y="1182030"/>
            <a:ext cx="8869410" cy="5441794"/>
          </a:xfrm>
        </p:spPr>
      </p:pic>
    </p:spTree>
    <p:extLst>
      <p:ext uri="{BB962C8B-B14F-4D97-AF65-F5344CB8AC3E}">
        <p14:creationId xmlns:p14="http://schemas.microsoft.com/office/powerpoint/2010/main" val="4275524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Image" descr="Image"/>
          <p:cNvPicPr>
            <a:picLocks noChangeAspect="1"/>
          </p:cNvPicPr>
          <p:nvPr/>
        </p:nvPicPr>
        <p:blipFill>
          <a:blip r:embed="rId3"/>
          <a:srcRect l="33861" t="39007" b="13365"/>
          <a:stretch>
            <a:fillRect/>
          </a:stretch>
        </p:blipFill>
        <p:spPr>
          <a:xfrm>
            <a:off x="1860292" y="2627672"/>
            <a:ext cx="1331834" cy="974384"/>
          </a:xfrm>
          <a:prstGeom prst="rect">
            <a:avLst/>
          </a:prstGeom>
          <a:ln w="12700">
            <a:miter lim="400000"/>
          </a:ln>
        </p:spPr>
      </p:pic>
      <p:pic>
        <p:nvPicPr>
          <p:cNvPr id="193" name="Image" descr="Image"/>
          <p:cNvPicPr>
            <a:picLocks noChangeAspect="1"/>
          </p:cNvPicPr>
          <p:nvPr/>
        </p:nvPicPr>
        <p:blipFill>
          <a:blip r:embed="rId4"/>
          <a:srcRect b="31246"/>
          <a:stretch>
            <a:fillRect/>
          </a:stretch>
        </p:blipFill>
        <p:spPr>
          <a:xfrm>
            <a:off x="1178432" y="4060965"/>
            <a:ext cx="2013695" cy="1498410"/>
          </a:xfrm>
          <a:prstGeom prst="rect">
            <a:avLst/>
          </a:prstGeom>
          <a:ln w="12700">
            <a:miter lim="400000"/>
          </a:ln>
        </p:spPr>
      </p:pic>
      <p:pic>
        <p:nvPicPr>
          <p:cNvPr id="197" name="Image" descr="Image"/>
          <p:cNvPicPr>
            <a:picLocks noChangeAspect="1"/>
          </p:cNvPicPr>
          <p:nvPr/>
        </p:nvPicPr>
        <p:blipFill>
          <a:blip r:embed="rId4"/>
          <a:srcRect t="68183"/>
          <a:stretch>
            <a:fillRect/>
          </a:stretch>
        </p:blipFill>
        <p:spPr>
          <a:xfrm>
            <a:off x="1178432" y="5546984"/>
            <a:ext cx="2013695" cy="693413"/>
          </a:xfrm>
          <a:prstGeom prst="rect">
            <a:avLst/>
          </a:prstGeom>
          <a:ln w="12700">
            <a:miter lim="400000"/>
          </a:ln>
        </p:spPr>
      </p:pic>
      <p:pic>
        <p:nvPicPr>
          <p:cNvPr id="198" name="Image" descr="Image"/>
          <p:cNvPicPr>
            <a:picLocks noChangeAspect="1"/>
          </p:cNvPicPr>
          <p:nvPr/>
        </p:nvPicPr>
        <p:blipFill>
          <a:blip r:embed="rId3"/>
          <a:srcRect l="32407" b="59616"/>
          <a:stretch>
            <a:fillRect/>
          </a:stretch>
        </p:blipFill>
        <p:spPr>
          <a:xfrm>
            <a:off x="1831022" y="1829633"/>
            <a:ext cx="1361106" cy="826189"/>
          </a:xfrm>
          <a:prstGeom prst="rect">
            <a:avLst/>
          </a:prstGeom>
          <a:ln w="12700">
            <a:miter lim="400000"/>
          </a:ln>
        </p:spPr>
      </p:pic>
      <p:pic>
        <p:nvPicPr>
          <p:cNvPr id="199" name="Image" descr="Image"/>
          <p:cNvPicPr>
            <a:picLocks noChangeAspect="1"/>
          </p:cNvPicPr>
          <p:nvPr/>
        </p:nvPicPr>
        <p:blipFill>
          <a:blip r:embed="rId3"/>
          <a:srcRect r="68298"/>
          <a:stretch>
            <a:fillRect/>
          </a:stretch>
        </p:blipFill>
        <p:spPr>
          <a:xfrm>
            <a:off x="1178432" y="1829634"/>
            <a:ext cx="638375" cy="2045851"/>
          </a:xfrm>
          <a:prstGeom prst="rect">
            <a:avLst/>
          </a:prstGeom>
          <a:ln w="12700">
            <a:miter lim="400000"/>
          </a:ln>
        </p:spPr>
      </p:pic>
      <p:pic>
        <p:nvPicPr>
          <p:cNvPr id="200" name="Image" descr="Image"/>
          <p:cNvPicPr>
            <a:picLocks noChangeAspect="1"/>
          </p:cNvPicPr>
          <p:nvPr/>
        </p:nvPicPr>
        <p:blipFill>
          <a:blip r:embed="rId3"/>
          <a:srcRect l="33861" t="87870"/>
          <a:stretch>
            <a:fillRect/>
          </a:stretch>
        </p:blipFill>
        <p:spPr>
          <a:xfrm>
            <a:off x="1860292" y="3627341"/>
            <a:ext cx="1331834" cy="248144"/>
          </a:xfrm>
          <a:prstGeom prst="rect">
            <a:avLst/>
          </a:prstGeom>
          <a:ln w="12700">
            <a:miter lim="400000"/>
          </a:ln>
        </p:spPr>
      </p:pic>
      <p:sp>
        <p:nvSpPr>
          <p:cNvPr id="14" name="operationalising decision uncertainty">
            <a:extLst>
              <a:ext uri="{FF2B5EF4-FFF2-40B4-BE49-F238E27FC236}">
                <a16:creationId xmlns:a16="http://schemas.microsoft.com/office/drawing/2014/main" id="{CC25C66B-3215-5D4A-85A5-873F2F111D3C}"/>
              </a:ext>
            </a:extLst>
          </p:cNvPr>
          <p:cNvSpPr txBox="1">
            <a:spLocks/>
          </p:cNvSpPr>
          <p:nvPr/>
        </p:nvSpPr>
        <p:spPr>
          <a:xfrm>
            <a:off x="556772" y="558559"/>
            <a:ext cx="11383095" cy="431823"/>
          </a:xfrm>
          <a:prstGeom prst="rect">
            <a:avLst/>
          </a:prstGeom>
        </p:spPr>
        <p:txBody>
          <a:bodyPr vert="horz" lIns="0" tIns="0" rIns="0" bIns="0" rtlCol="0" anchor="ctr">
            <a:noAutofit/>
          </a:bodyPr>
          <a:lstStyle>
            <a:lvl1pPr algn="l" defTabSz="408940" rtl="0" eaLnBrk="1" latinLnBrk="0" hangingPunct="1">
              <a:spcBef>
                <a:spcPts val="1600"/>
              </a:spcBef>
              <a:buNone/>
              <a:defRPr sz="3639" b="1" i="0" kern="1200">
                <a:solidFill>
                  <a:schemeClr val="bg2"/>
                </a:solidFill>
                <a:latin typeface="+mj-lt"/>
                <a:ea typeface="+mj-ea"/>
                <a:cs typeface="+mj-cs"/>
              </a:defRPr>
            </a:lvl1pPr>
          </a:lstStyle>
          <a:p>
            <a:r>
              <a:rPr lang="es-ES" sz="3637"/>
              <a:t>Decision uncertainty</a:t>
            </a:r>
            <a:endParaRPr lang="es-ES" sz="3637" dirty="0"/>
          </a:p>
        </p:txBody>
      </p:sp>
      <p:pic>
        <p:nvPicPr>
          <p:cNvPr id="15" name="Immagine 10" descr="Immagine che contiene schermata, testo, Composizione digitale, Modellazione 3D&#10;&#10;Il contenuto generato dall'IA potrebbe non essere corretto.">
            <a:extLst>
              <a:ext uri="{FF2B5EF4-FFF2-40B4-BE49-F238E27FC236}">
                <a16:creationId xmlns:a16="http://schemas.microsoft.com/office/drawing/2014/main" id="{A1766B0D-113B-7141-A793-7358DA40C360}"/>
              </a:ext>
            </a:extLst>
          </p:cNvPr>
          <p:cNvPicPr/>
          <p:nvPr/>
        </p:nvPicPr>
        <p:blipFill rotWithShape="1">
          <a:blip r:embed="rId5" cstate="print">
            <a:extLst>
              <a:ext uri="{28A0092B-C50C-407E-A947-70E740481C1C}">
                <a14:useLocalDpi xmlns:a14="http://schemas.microsoft.com/office/drawing/2010/main" val="0"/>
              </a:ext>
            </a:extLst>
          </a:blip>
          <a:srcRect l="1510" t="782" r="48467" b="78893"/>
          <a:stretch/>
        </p:blipFill>
        <p:spPr>
          <a:xfrm>
            <a:off x="4725114" y="1601152"/>
            <a:ext cx="6369347" cy="1827848"/>
          </a:xfrm>
          <a:prstGeom prst="rect">
            <a:avLst/>
          </a:prstGeom>
        </p:spPr>
      </p:pic>
      <p:pic>
        <p:nvPicPr>
          <p:cNvPr id="16" name="Immagine 10" descr="Immagine che contiene schermata, testo, Composizione digitale, Modellazione 3D&#10;&#10;Il contenuto generato dall'IA potrebbe non essere corretto.">
            <a:extLst>
              <a:ext uri="{FF2B5EF4-FFF2-40B4-BE49-F238E27FC236}">
                <a16:creationId xmlns:a16="http://schemas.microsoft.com/office/drawing/2014/main" id="{94682C9F-517A-C344-8672-BD6DF99F1180}"/>
              </a:ext>
            </a:extLst>
          </p:cNvPr>
          <p:cNvPicPr/>
          <p:nvPr/>
        </p:nvPicPr>
        <p:blipFill rotWithShape="1">
          <a:blip r:embed="rId5" cstate="print">
            <a:extLst>
              <a:ext uri="{28A0092B-C50C-407E-A947-70E740481C1C}">
                <a14:useLocalDpi xmlns:a14="http://schemas.microsoft.com/office/drawing/2010/main" val="0"/>
              </a:ext>
            </a:extLst>
          </a:blip>
          <a:srcRect l="51418" r="17366" b="75447"/>
          <a:stretch/>
        </p:blipFill>
        <p:spPr>
          <a:xfrm>
            <a:off x="5867519" y="3657481"/>
            <a:ext cx="3974760" cy="2208064"/>
          </a:xfrm>
          <a:prstGeom prst="rect">
            <a:avLst/>
          </a:prstGeom>
        </p:spPr>
      </p:pic>
      <p:sp>
        <p:nvSpPr>
          <p:cNvPr id="4" name="TextBox 3">
            <a:extLst>
              <a:ext uri="{FF2B5EF4-FFF2-40B4-BE49-F238E27FC236}">
                <a16:creationId xmlns:a16="http://schemas.microsoft.com/office/drawing/2014/main" id="{2035CD3B-81F9-F045-94C3-76102A0E1F70}"/>
              </a:ext>
            </a:extLst>
          </p:cNvPr>
          <p:cNvSpPr txBox="1"/>
          <p:nvPr/>
        </p:nvSpPr>
        <p:spPr>
          <a:xfrm>
            <a:off x="10059511" y="6246932"/>
            <a:ext cx="2132489" cy="609283"/>
          </a:xfrm>
          <a:prstGeom prst="rect">
            <a:avLst/>
          </a:prstGeom>
          <a:noFill/>
        </p:spPr>
        <p:txBody>
          <a:bodyPr wrap="square" lIns="107944" tIns="107944" rIns="107944" bIns="107944" rtlCol="0">
            <a:noAutofit/>
          </a:bodyPr>
          <a:lstStyle/>
          <a:p>
            <a:r>
              <a:rPr lang="es-ES" sz="1799" dirty="0" err="1">
                <a:solidFill>
                  <a:schemeClr val="tx1">
                    <a:lumMod val="50000"/>
                    <a:lumOff val="50000"/>
                  </a:schemeClr>
                </a:solidFill>
                <a:latin typeface="Arial" panose="020B0604020202020204" pitchFamily="34" charset="0"/>
                <a:cs typeface="Arial" panose="020B0604020202020204" pitchFamily="34" charset="0"/>
              </a:rPr>
              <a:t>Tosso</a:t>
            </a:r>
            <a:r>
              <a:rPr lang="es-ES" sz="1799" dirty="0">
                <a:solidFill>
                  <a:schemeClr val="tx1">
                    <a:lumMod val="50000"/>
                    <a:lumOff val="50000"/>
                  </a:schemeClr>
                </a:solidFill>
                <a:latin typeface="Arial" panose="020B0604020202020204" pitchFamily="34" charset="0"/>
                <a:cs typeface="Arial" panose="020B0604020202020204" pitchFamily="34" charset="0"/>
              </a:rPr>
              <a:t> et al (2025)</a:t>
            </a:r>
          </a:p>
        </p:txBody>
      </p:sp>
    </p:spTree>
    <p:extLst>
      <p:ext uri="{BB962C8B-B14F-4D97-AF65-F5344CB8AC3E}">
        <p14:creationId xmlns:p14="http://schemas.microsoft.com/office/powerpoint/2010/main" val="1930441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1EA0-C37F-1F47-A5AD-995D393148CC}"/>
              </a:ext>
            </a:extLst>
          </p:cNvPr>
          <p:cNvSpPr>
            <a:spLocks noGrp="1"/>
          </p:cNvSpPr>
          <p:nvPr>
            <p:ph type="title"/>
          </p:nvPr>
        </p:nvSpPr>
        <p:spPr/>
        <p:txBody>
          <a:bodyPr/>
          <a:lstStyle/>
          <a:p>
            <a:r>
              <a:rPr lang="en-CA">
                <a:latin typeface="Calibri" panose="020F0502020204030204" pitchFamily="34" charset="0"/>
                <a:cs typeface="Calibri" panose="020F0502020204030204" pitchFamily="34" charset="0"/>
              </a:rPr>
              <a:t>Detection vs Discrimination</a:t>
            </a:r>
            <a:endParaRPr lang="en-CA"/>
          </a:p>
        </p:txBody>
      </p:sp>
      <p:sp>
        <p:nvSpPr>
          <p:cNvPr id="3" name="Content Placeholder 2">
            <a:extLst>
              <a:ext uri="{FF2B5EF4-FFF2-40B4-BE49-F238E27FC236}">
                <a16:creationId xmlns:a16="http://schemas.microsoft.com/office/drawing/2014/main" id="{AE09BADA-5165-BA42-898E-5F6500F54345}"/>
              </a:ext>
            </a:extLst>
          </p:cNvPr>
          <p:cNvSpPr>
            <a:spLocks noGrp="1"/>
          </p:cNvSpPr>
          <p:nvPr>
            <p:ph idx="1"/>
          </p:nvPr>
        </p:nvSpPr>
        <p:spPr/>
        <p:txBody>
          <a:bodyPr>
            <a:normAutofit/>
          </a:bodyPr>
          <a:lstStyle/>
          <a:p>
            <a:pPr marL="205096" indent="-205096">
              <a:lnSpc>
                <a:spcPct val="150000"/>
              </a:lnSpc>
              <a:buSzPct val="145000"/>
              <a:defRPr sz="2100" b="0">
                <a:latin typeface="Palatino"/>
                <a:ea typeface="Palatino"/>
                <a:cs typeface="Palatino"/>
                <a:sym typeface="Palatino"/>
              </a:defRPr>
            </a:pPr>
            <a:r>
              <a:rPr lang="en-AU" sz="2400">
                <a:latin typeface="Calibri" panose="020F0502020204030204" pitchFamily="34" charset="0"/>
                <a:cs typeface="Calibri" panose="020F0502020204030204" pitchFamily="34" charset="0"/>
              </a:rPr>
              <a:t>Same treatment in SDT (Noise=Stim1 ; Signal+Noise=Stim2). </a:t>
            </a:r>
          </a:p>
          <a:p>
            <a:pPr marL="205096" indent="-205096">
              <a:lnSpc>
                <a:spcPct val="100000"/>
              </a:lnSpc>
              <a:buSzPct val="145000"/>
              <a:defRPr sz="2100" b="0">
                <a:latin typeface="Palatino"/>
                <a:ea typeface="Palatino"/>
                <a:cs typeface="Palatino"/>
                <a:sym typeface="Palatino"/>
              </a:defRPr>
            </a:pPr>
            <a:r>
              <a:rPr lang="en-AU" sz="2400">
                <a:latin typeface="Calibri" panose="020F0502020204030204" pitchFamily="34" charset="0"/>
                <a:cs typeface="Calibri" panose="020F0502020204030204" pitchFamily="34" charset="0"/>
              </a:rPr>
              <a:t>Critical difference: in Detection, the task-relevant axis is ‘DC’ (more vs less overall neural activity). In  Discrimination, the task-relevant axis is ‘differential’ (larger vs smaller values of the difference in  activity between relevant neural channels)</a:t>
            </a:r>
          </a:p>
          <a:p>
            <a:pPr marL="205096" indent="-205096">
              <a:lnSpc>
                <a:spcPct val="100000"/>
              </a:lnSpc>
              <a:buSzPct val="145000"/>
              <a:defRPr sz="2100" b="0">
                <a:latin typeface="Palatino"/>
                <a:ea typeface="Palatino"/>
                <a:cs typeface="Palatino"/>
                <a:sym typeface="Palatino"/>
              </a:defRPr>
            </a:pPr>
            <a:r>
              <a:rPr lang="en-AU" sz="2400">
                <a:latin typeface="Calibri" panose="020F0502020204030204" pitchFamily="34" charset="0"/>
                <a:cs typeface="Calibri" panose="020F0502020204030204" pitchFamily="34" charset="0"/>
              </a:rPr>
              <a:t>Discrimination  is more robust to unspecific noise sources and overall tendencies to response</a:t>
            </a:r>
          </a:p>
          <a:p>
            <a:pPr>
              <a:lnSpc>
                <a:spcPct val="150000"/>
              </a:lnSpc>
            </a:pPr>
            <a:endParaRPr lang="en-AU" sz="3200"/>
          </a:p>
        </p:txBody>
      </p:sp>
    </p:spTree>
    <p:extLst>
      <p:ext uri="{BB962C8B-B14F-4D97-AF65-F5344CB8AC3E}">
        <p14:creationId xmlns:p14="http://schemas.microsoft.com/office/powerpoint/2010/main" val="312802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303" y="0"/>
            <a:ext cx="8615394" cy="868346"/>
          </a:xfrm>
        </p:spPr>
        <p:txBody>
          <a:bodyPr/>
          <a:lstStyle/>
          <a:p>
            <a:pPr algn="ctr"/>
            <a:r>
              <a:rPr lang="en-US" dirty="0"/>
              <a:t>Motion discrimination task</a:t>
            </a:r>
          </a:p>
        </p:txBody>
      </p:sp>
      <p:pic>
        <p:nvPicPr>
          <p:cNvPr id="4" name="Picture 19"/>
          <p:cNvPicPr>
            <a:picLocks noChangeAspect="1"/>
          </p:cNvPicPr>
          <p:nvPr/>
        </p:nvPicPr>
        <p:blipFill>
          <a:blip r:embed="rId2"/>
          <a:srcRect l="-4160" t="12425" b="784"/>
          <a:stretch>
            <a:fillRect/>
          </a:stretch>
        </p:blipFill>
        <p:spPr bwMode="auto">
          <a:xfrm>
            <a:off x="3340641" y="1322612"/>
            <a:ext cx="5704159" cy="3219450"/>
          </a:xfrm>
          <a:prstGeom prst="rect">
            <a:avLst/>
          </a:prstGeom>
          <a:solidFill>
            <a:schemeClr val="bg1"/>
          </a:solidFill>
          <a:ln w="9525">
            <a:noFill/>
            <a:miter lim="800000"/>
            <a:headEnd/>
            <a:tailEnd/>
          </a:ln>
        </p:spPr>
      </p:pic>
      <p:sp>
        <p:nvSpPr>
          <p:cNvPr id="5" name="Rectangle 4"/>
          <p:cNvSpPr/>
          <p:nvPr/>
        </p:nvSpPr>
        <p:spPr>
          <a:xfrm>
            <a:off x="1451319" y="4918134"/>
            <a:ext cx="9289362" cy="1323439"/>
          </a:xfrm>
          <a:prstGeom prst="rect">
            <a:avLst/>
          </a:prstGeom>
        </p:spPr>
        <p:txBody>
          <a:bodyPr wrap="square">
            <a:spAutoFit/>
          </a:bodyPr>
          <a:lstStyle/>
          <a:p>
            <a:pPr>
              <a:buFont typeface="Arial"/>
              <a:buChar char="•"/>
            </a:pPr>
            <a:r>
              <a:rPr lang="en-US" sz="2000" i="1" dirty="0">
                <a:solidFill>
                  <a:prstClr val="black"/>
                </a:solidFill>
                <a:latin typeface="Arial"/>
                <a:cs typeface="Arial"/>
              </a:rPr>
              <a:t>Forced </a:t>
            </a:r>
            <a:r>
              <a:rPr lang="en-US" sz="2000" dirty="0">
                <a:solidFill>
                  <a:prstClr val="black"/>
                </a:solidFill>
                <a:latin typeface="Arial"/>
                <a:cs typeface="Arial"/>
              </a:rPr>
              <a:t>choice between two categories (e.g. LEFT vs. RIGHT motion).</a:t>
            </a:r>
          </a:p>
          <a:p>
            <a:pPr>
              <a:buFont typeface="Arial"/>
              <a:buChar char="•"/>
            </a:pPr>
            <a:r>
              <a:rPr lang="en-US" sz="2000" dirty="0">
                <a:solidFill>
                  <a:prstClr val="black"/>
                </a:solidFill>
                <a:latin typeface="Arial"/>
                <a:cs typeface="Arial"/>
              </a:rPr>
              <a:t>Variable stimulus duration (= RT): animal decides how long it watches the stimulus before responding.</a:t>
            </a:r>
          </a:p>
          <a:p>
            <a:pPr>
              <a:buFont typeface="Arial"/>
              <a:buChar char="•"/>
            </a:pPr>
            <a:r>
              <a:rPr lang="en-US" sz="2000" dirty="0">
                <a:solidFill>
                  <a:prstClr val="black"/>
                </a:solidFill>
                <a:latin typeface="Arial"/>
                <a:cs typeface="Arial"/>
              </a:rPr>
              <a:t>Rewarded for correct responses. </a:t>
            </a:r>
            <a:endParaRPr lang="en-US" sz="2000" dirty="0">
              <a:latin typeface="Arial"/>
              <a:cs typeface="Arial"/>
            </a:endParaRPr>
          </a:p>
        </p:txBody>
      </p:sp>
      <p:sp>
        <p:nvSpPr>
          <p:cNvPr id="7" name="Rectangle 6"/>
          <p:cNvSpPr/>
          <p:nvPr/>
        </p:nvSpPr>
        <p:spPr>
          <a:xfrm>
            <a:off x="2012599" y="6368534"/>
            <a:ext cx="7642524" cy="369332"/>
          </a:xfrm>
          <a:prstGeom prst="rect">
            <a:avLst/>
          </a:prstGeom>
        </p:spPr>
        <p:txBody>
          <a:bodyPr wrap="none">
            <a:spAutoFit/>
          </a:bodyPr>
          <a:lstStyle/>
          <a:p>
            <a:r>
              <a:rPr lang="en-US" i="1" dirty="0">
                <a:solidFill>
                  <a:schemeClr val="bg1">
                    <a:lumMod val="50000"/>
                  </a:schemeClr>
                </a:solidFill>
                <a:cs typeface="Arial" pitchFamily="34" charset="0"/>
              </a:rPr>
              <a:t>Newsome et al., 1989; Britten et al 1996;  </a:t>
            </a:r>
            <a:r>
              <a:rPr lang="en-US" i="1" dirty="0" err="1">
                <a:solidFill>
                  <a:schemeClr val="bg1">
                    <a:lumMod val="50000"/>
                  </a:schemeClr>
                </a:solidFill>
                <a:cs typeface="Arial" pitchFamily="34" charset="0"/>
              </a:rPr>
              <a:t>Shadlen</a:t>
            </a:r>
            <a:r>
              <a:rPr lang="en-US" i="1" dirty="0">
                <a:solidFill>
                  <a:schemeClr val="bg1">
                    <a:lumMod val="50000"/>
                  </a:schemeClr>
                </a:solidFill>
                <a:cs typeface="Arial" pitchFamily="34" charset="0"/>
              </a:rPr>
              <a:t> et al 1996; </a:t>
            </a:r>
            <a:r>
              <a:rPr lang="en-US" i="1" dirty="0" err="1">
                <a:solidFill>
                  <a:schemeClr val="bg1">
                    <a:lumMod val="50000"/>
                  </a:schemeClr>
                </a:solidFill>
                <a:cs typeface="Arial" pitchFamily="34" charset="0"/>
              </a:rPr>
              <a:t>Zohary</a:t>
            </a:r>
            <a:r>
              <a:rPr lang="en-US" i="1" dirty="0">
                <a:solidFill>
                  <a:schemeClr val="bg1">
                    <a:lumMod val="50000"/>
                  </a:schemeClr>
                </a:solidFill>
                <a:cs typeface="Arial" pitchFamily="34" charset="0"/>
              </a:rPr>
              <a:t> et al 1994;</a:t>
            </a:r>
            <a:endParaRPr lang="en-US" dirty="0"/>
          </a:p>
        </p:txBody>
      </p:sp>
    </p:spTree>
    <p:extLst>
      <p:ext uri="{BB962C8B-B14F-4D97-AF65-F5344CB8AC3E}">
        <p14:creationId xmlns:p14="http://schemas.microsoft.com/office/powerpoint/2010/main" val="1132220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303" y="0"/>
            <a:ext cx="8615394" cy="868346"/>
          </a:xfrm>
        </p:spPr>
        <p:txBody>
          <a:bodyPr/>
          <a:lstStyle/>
          <a:p>
            <a:pPr algn="ctr"/>
            <a:r>
              <a:rPr lang="en-US" dirty="0"/>
              <a:t>Motion discrimination task</a:t>
            </a:r>
          </a:p>
        </p:txBody>
      </p:sp>
      <p:sp>
        <p:nvSpPr>
          <p:cNvPr id="7" name="Rectangle 6"/>
          <p:cNvSpPr/>
          <p:nvPr/>
        </p:nvSpPr>
        <p:spPr>
          <a:xfrm>
            <a:off x="4515526" y="6096000"/>
            <a:ext cx="2884323" cy="584776"/>
          </a:xfrm>
          <a:prstGeom prst="rect">
            <a:avLst/>
          </a:prstGeom>
        </p:spPr>
        <p:txBody>
          <a:bodyPr wrap="none">
            <a:spAutoFit/>
          </a:bodyPr>
          <a:lstStyle/>
          <a:p>
            <a:r>
              <a:rPr lang="en-US" sz="3200" dirty="0">
                <a:cs typeface="Arial" pitchFamily="34" charset="0"/>
              </a:rPr>
              <a:t>Coherence = 0.5</a:t>
            </a:r>
            <a:endParaRPr lang="en-US" sz="3200" dirty="0"/>
          </a:p>
        </p:txBody>
      </p:sp>
      <p:pic>
        <p:nvPicPr>
          <p:cNvPr id="3" name="RDK_coh05_2stim">
            <a:hlinkClick r:id="" action="ppaction://media"/>
            <a:extLst>
              <a:ext uri="{FF2B5EF4-FFF2-40B4-BE49-F238E27FC236}">
                <a16:creationId xmlns:a16="http://schemas.microsoft.com/office/drawing/2014/main" id="{1E319D2C-755E-AA42-A8FE-8D8DC356A5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75824" y="762000"/>
            <a:ext cx="7112000" cy="5334000"/>
          </a:xfrm>
          <a:prstGeom prst="rect">
            <a:avLst/>
          </a:prstGeom>
        </p:spPr>
      </p:pic>
    </p:spTree>
    <p:extLst>
      <p:ext uri="{BB962C8B-B14F-4D97-AF65-F5344CB8AC3E}">
        <p14:creationId xmlns:p14="http://schemas.microsoft.com/office/powerpoint/2010/main" val="185899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303" y="0"/>
            <a:ext cx="8615394" cy="868346"/>
          </a:xfrm>
        </p:spPr>
        <p:txBody>
          <a:bodyPr/>
          <a:lstStyle/>
          <a:p>
            <a:pPr algn="ctr"/>
            <a:r>
              <a:rPr lang="en-US" dirty="0"/>
              <a:t>Motion discrimination task</a:t>
            </a:r>
          </a:p>
        </p:txBody>
      </p:sp>
      <p:sp>
        <p:nvSpPr>
          <p:cNvPr id="6" name="Rectangle 5"/>
          <p:cNvSpPr/>
          <p:nvPr/>
        </p:nvSpPr>
        <p:spPr>
          <a:xfrm>
            <a:off x="4515526" y="6096000"/>
            <a:ext cx="2884323" cy="584776"/>
          </a:xfrm>
          <a:prstGeom prst="rect">
            <a:avLst/>
          </a:prstGeom>
        </p:spPr>
        <p:txBody>
          <a:bodyPr wrap="none">
            <a:spAutoFit/>
          </a:bodyPr>
          <a:lstStyle/>
          <a:p>
            <a:r>
              <a:rPr lang="en-US" sz="3200" dirty="0">
                <a:cs typeface="Arial" pitchFamily="34" charset="0"/>
              </a:rPr>
              <a:t>Coherence = 0.1</a:t>
            </a:r>
            <a:endParaRPr lang="en-US" sz="3200" dirty="0"/>
          </a:p>
        </p:txBody>
      </p:sp>
      <p:pic>
        <p:nvPicPr>
          <p:cNvPr id="3" name="RDK_coh01_2stim">
            <a:hlinkClick r:id="" action="ppaction://media"/>
            <a:extLst>
              <a:ext uri="{FF2B5EF4-FFF2-40B4-BE49-F238E27FC236}">
                <a16:creationId xmlns:a16="http://schemas.microsoft.com/office/drawing/2014/main" id="{97171CB5-A491-1244-B8BB-014BED5F8E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7859" y="762000"/>
            <a:ext cx="7112000" cy="5334000"/>
          </a:xfrm>
          <a:prstGeom prst="rect">
            <a:avLst/>
          </a:prstGeom>
        </p:spPr>
      </p:pic>
    </p:spTree>
    <p:extLst>
      <p:ext uri="{BB962C8B-B14F-4D97-AF65-F5344CB8AC3E}">
        <p14:creationId xmlns:p14="http://schemas.microsoft.com/office/powerpoint/2010/main" val="32920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303" y="0"/>
            <a:ext cx="8615394" cy="868346"/>
          </a:xfrm>
        </p:spPr>
        <p:txBody>
          <a:bodyPr/>
          <a:lstStyle/>
          <a:p>
            <a:pPr algn="ctr"/>
            <a:r>
              <a:rPr lang="en-US" dirty="0"/>
              <a:t>Motion discrimination task</a:t>
            </a:r>
          </a:p>
        </p:txBody>
      </p:sp>
      <p:sp>
        <p:nvSpPr>
          <p:cNvPr id="8" name="Rectangle 7"/>
          <p:cNvSpPr/>
          <p:nvPr/>
        </p:nvSpPr>
        <p:spPr>
          <a:xfrm>
            <a:off x="4515526" y="6096000"/>
            <a:ext cx="2572739" cy="584776"/>
          </a:xfrm>
          <a:prstGeom prst="rect">
            <a:avLst/>
          </a:prstGeom>
        </p:spPr>
        <p:txBody>
          <a:bodyPr wrap="none">
            <a:spAutoFit/>
          </a:bodyPr>
          <a:lstStyle/>
          <a:p>
            <a:r>
              <a:rPr lang="en-US" sz="3200" dirty="0">
                <a:cs typeface="Arial" pitchFamily="34" charset="0"/>
              </a:rPr>
              <a:t>Coherence = 0</a:t>
            </a:r>
            <a:endParaRPr lang="en-US" sz="3200" dirty="0"/>
          </a:p>
        </p:txBody>
      </p:sp>
      <p:pic>
        <p:nvPicPr>
          <p:cNvPr id="3" name="RDK_coh0_2stim">
            <a:hlinkClick r:id="" action="ppaction://media"/>
            <a:extLst>
              <a:ext uri="{FF2B5EF4-FFF2-40B4-BE49-F238E27FC236}">
                <a16:creationId xmlns:a16="http://schemas.microsoft.com/office/drawing/2014/main" id="{F0002B53-E58C-0742-A9F2-4B97DDC780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19892" y="762000"/>
            <a:ext cx="7112000" cy="5334000"/>
          </a:xfrm>
          <a:prstGeom prst="rect">
            <a:avLst/>
          </a:prstGeom>
        </p:spPr>
      </p:pic>
    </p:spTree>
    <p:extLst>
      <p:ext uri="{BB962C8B-B14F-4D97-AF65-F5344CB8AC3E}">
        <p14:creationId xmlns:p14="http://schemas.microsoft.com/office/powerpoint/2010/main" val="34798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445500" y="5881465"/>
            <a:ext cx="2222500" cy="369332"/>
          </a:xfrm>
          <a:prstGeom prst="rect">
            <a:avLst/>
          </a:prstGeom>
          <a:noFill/>
        </p:spPr>
        <p:txBody>
          <a:bodyPr wrap="square" rtlCol="0">
            <a:spAutoFit/>
          </a:bodyPr>
          <a:lstStyle/>
          <a:p>
            <a:pPr algn="ctr"/>
            <a:r>
              <a:rPr lang="en-US" dirty="0"/>
              <a:t>100 %</a:t>
            </a:r>
          </a:p>
        </p:txBody>
      </p:sp>
      <p:grpSp>
        <p:nvGrpSpPr>
          <p:cNvPr id="26" name="Group 25"/>
          <p:cNvGrpSpPr/>
          <p:nvPr/>
        </p:nvGrpSpPr>
        <p:grpSpPr>
          <a:xfrm>
            <a:off x="5248083" y="4518601"/>
            <a:ext cx="1803400" cy="1732197"/>
            <a:chOff x="3724083" y="4518600"/>
            <a:chExt cx="1803400" cy="1732197"/>
          </a:xfrm>
        </p:grpSpPr>
        <p:sp>
          <p:nvSpPr>
            <p:cNvPr id="9" name="TextBox 8"/>
            <p:cNvSpPr txBox="1"/>
            <p:nvPr/>
          </p:nvSpPr>
          <p:spPr>
            <a:xfrm>
              <a:off x="3724083" y="5881465"/>
              <a:ext cx="1803400" cy="369332"/>
            </a:xfrm>
            <a:prstGeom prst="rect">
              <a:avLst/>
            </a:prstGeom>
            <a:noFill/>
          </p:spPr>
          <p:txBody>
            <a:bodyPr wrap="square" rtlCol="0">
              <a:spAutoFit/>
            </a:bodyPr>
            <a:lstStyle/>
            <a:p>
              <a:pPr algn="ctr"/>
              <a:r>
                <a:rPr lang="en-US" dirty="0"/>
                <a:t>0 %</a:t>
              </a:r>
            </a:p>
          </p:txBody>
        </p:sp>
        <p:pic>
          <p:nvPicPr>
            <p:cNvPr id="13" name="Picture 16"/>
            <p:cNvPicPr>
              <a:picLocks noChangeAspect="1" noChangeArrowheads="1"/>
            </p:cNvPicPr>
            <p:nvPr/>
          </p:nvPicPr>
          <p:blipFill>
            <a:blip r:embed="rId2" cstate="print"/>
            <a:srcRect t="5040" b="67244"/>
            <a:stretch>
              <a:fillRect/>
            </a:stretch>
          </p:blipFill>
          <p:spPr bwMode="auto">
            <a:xfrm>
              <a:off x="3763626" y="4518600"/>
              <a:ext cx="1607726" cy="1296000"/>
            </a:xfrm>
            <a:prstGeom prst="rect">
              <a:avLst/>
            </a:prstGeom>
            <a:noFill/>
            <a:ln w="9525" cap="flat">
              <a:noFill/>
              <a:round/>
              <a:headEnd/>
              <a:tailEnd/>
            </a:ln>
            <a:effectLst/>
          </p:spPr>
        </p:pic>
      </p:grpSp>
      <p:grpSp>
        <p:nvGrpSpPr>
          <p:cNvPr id="25" name="Group 24"/>
          <p:cNvGrpSpPr/>
          <p:nvPr/>
        </p:nvGrpSpPr>
        <p:grpSpPr>
          <a:xfrm>
            <a:off x="7051483" y="4518901"/>
            <a:ext cx="1778000" cy="1731897"/>
            <a:chOff x="5527483" y="4518900"/>
            <a:chExt cx="1778000" cy="1731897"/>
          </a:xfrm>
        </p:grpSpPr>
        <p:sp>
          <p:nvSpPr>
            <p:cNvPr id="10" name="TextBox 9"/>
            <p:cNvSpPr txBox="1"/>
            <p:nvPr/>
          </p:nvSpPr>
          <p:spPr>
            <a:xfrm>
              <a:off x="5527483" y="5881465"/>
              <a:ext cx="1778000" cy="369332"/>
            </a:xfrm>
            <a:prstGeom prst="rect">
              <a:avLst/>
            </a:prstGeom>
            <a:noFill/>
          </p:spPr>
          <p:txBody>
            <a:bodyPr wrap="square" rtlCol="0">
              <a:spAutoFit/>
            </a:bodyPr>
            <a:lstStyle/>
            <a:p>
              <a:pPr algn="ctr"/>
              <a:r>
                <a:rPr lang="en-US" dirty="0"/>
                <a:t> 5 %</a:t>
              </a:r>
            </a:p>
          </p:txBody>
        </p:sp>
        <p:pic>
          <p:nvPicPr>
            <p:cNvPr id="14" name="Picture 16"/>
            <p:cNvPicPr>
              <a:picLocks noChangeAspect="1" noChangeArrowheads="1"/>
            </p:cNvPicPr>
            <p:nvPr/>
          </p:nvPicPr>
          <p:blipFill>
            <a:blip r:embed="rId2" cstate="print"/>
            <a:srcRect t="37795" b="34489"/>
            <a:stretch>
              <a:fillRect/>
            </a:stretch>
          </p:blipFill>
          <p:spPr bwMode="auto">
            <a:xfrm>
              <a:off x="5650298" y="4518900"/>
              <a:ext cx="1606982" cy="1295400"/>
            </a:xfrm>
            <a:prstGeom prst="rect">
              <a:avLst/>
            </a:prstGeom>
            <a:noFill/>
            <a:ln w="9525" cap="flat">
              <a:noFill/>
              <a:round/>
              <a:headEnd/>
              <a:tailEnd/>
            </a:ln>
            <a:effectLst/>
          </p:spPr>
        </p:pic>
      </p:grpSp>
      <p:pic>
        <p:nvPicPr>
          <p:cNvPr id="15" name="Picture 16"/>
          <p:cNvPicPr>
            <a:picLocks noChangeAspect="1" noChangeArrowheads="1"/>
          </p:cNvPicPr>
          <p:nvPr/>
        </p:nvPicPr>
        <p:blipFill>
          <a:blip r:embed="rId2" cstate="print"/>
          <a:srcRect t="70551"/>
          <a:stretch>
            <a:fillRect/>
          </a:stretch>
        </p:blipFill>
        <p:spPr bwMode="auto">
          <a:xfrm>
            <a:off x="8829484" y="4482600"/>
            <a:ext cx="1597217" cy="1368000"/>
          </a:xfrm>
          <a:prstGeom prst="rect">
            <a:avLst/>
          </a:prstGeom>
          <a:noFill/>
          <a:ln w="9525" cap="flat">
            <a:noFill/>
            <a:round/>
            <a:headEnd/>
            <a:tailEnd/>
          </a:ln>
          <a:effectLst/>
        </p:spPr>
      </p:pic>
      <p:sp>
        <p:nvSpPr>
          <p:cNvPr id="17" name="TextBox 16"/>
          <p:cNvSpPr txBox="1"/>
          <p:nvPr/>
        </p:nvSpPr>
        <p:spPr>
          <a:xfrm>
            <a:off x="12344753" y="3263900"/>
            <a:ext cx="1117600" cy="369332"/>
          </a:xfrm>
          <a:prstGeom prst="rect">
            <a:avLst/>
          </a:prstGeom>
          <a:noFill/>
        </p:spPr>
        <p:txBody>
          <a:bodyPr wrap="square" rtlCol="0">
            <a:spAutoFit/>
          </a:bodyPr>
          <a:lstStyle/>
          <a:p>
            <a:pPr algn="ctr"/>
            <a:r>
              <a:rPr lang="en-US" i="1" dirty="0" err="1"/>
              <a:t>c</a:t>
            </a:r>
            <a:r>
              <a:rPr lang="en-US" dirty="0"/>
              <a:t> = 30 %</a:t>
            </a:r>
          </a:p>
        </p:txBody>
      </p:sp>
      <p:pic>
        <p:nvPicPr>
          <p:cNvPr id="19" name="Picture 16"/>
          <p:cNvPicPr>
            <a:picLocks noChangeAspect="1" noChangeArrowheads="1"/>
          </p:cNvPicPr>
          <p:nvPr/>
        </p:nvPicPr>
        <p:blipFill>
          <a:blip r:embed="rId2" cstate="print"/>
          <a:srcRect t="70551"/>
          <a:stretch>
            <a:fillRect/>
          </a:stretch>
        </p:blipFill>
        <p:spPr bwMode="auto">
          <a:xfrm flipH="1" flipV="1">
            <a:off x="3090575" y="4482600"/>
            <a:ext cx="1597217" cy="1368000"/>
          </a:xfrm>
          <a:prstGeom prst="rect">
            <a:avLst/>
          </a:prstGeom>
          <a:noFill/>
          <a:ln w="9525" cap="flat">
            <a:noFill/>
            <a:round/>
            <a:headEnd/>
            <a:tailEnd/>
          </a:ln>
          <a:effectLst/>
        </p:spPr>
      </p:pic>
      <p:sp>
        <p:nvSpPr>
          <p:cNvPr id="20" name="TextBox 19"/>
          <p:cNvSpPr txBox="1"/>
          <p:nvPr/>
        </p:nvSpPr>
        <p:spPr>
          <a:xfrm>
            <a:off x="2897091" y="5881465"/>
            <a:ext cx="2222500" cy="369332"/>
          </a:xfrm>
          <a:prstGeom prst="rect">
            <a:avLst/>
          </a:prstGeom>
          <a:noFill/>
        </p:spPr>
        <p:txBody>
          <a:bodyPr wrap="square" rtlCol="0">
            <a:spAutoFit/>
          </a:bodyPr>
          <a:lstStyle/>
          <a:p>
            <a:pPr algn="ctr"/>
            <a:r>
              <a:rPr lang="en-US" dirty="0"/>
              <a:t>coherence = -100 %</a:t>
            </a:r>
          </a:p>
        </p:txBody>
      </p:sp>
      <p:sp>
        <p:nvSpPr>
          <p:cNvPr id="22" name="Title 1"/>
          <p:cNvSpPr>
            <a:spLocks noGrp="1"/>
          </p:cNvSpPr>
          <p:nvPr>
            <p:ph type="title"/>
          </p:nvPr>
        </p:nvSpPr>
        <p:spPr>
          <a:xfrm>
            <a:off x="1788303" y="0"/>
            <a:ext cx="8615394" cy="868346"/>
          </a:xfrm>
        </p:spPr>
        <p:txBody>
          <a:bodyPr/>
          <a:lstStyle/>
          <a:p>
            <a:pPr algn="ctr"/>
            <a:r>
              <a:rPr lang="en-US" dirty="0"/>
              <a:t>Motion discrimination task</a:t>
            </a:r>
          </a:p>
        </p:txBody>
      </p:sp>
      <p:pic>
        <p:nvPicPr>
          <p:cNvPr id="24" name="Picture 23" descr="psycho_curve_motion_discrimination_fak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895523" y="1114576"/>
            <a:ext cx="3852880" cy="2975356"/>
          </a:xfrm>
          <a:prstGeom prst="rect">
            <a:avLst/>
          </a:prstGeom>
        </p:spPr>
      </p:pic>
      <p:sp>
        <p:nvSpPr>
          <p:cNvPr id="31" name="Oval 30"/>
          <p:cNvSpPr>
            <a:spLocks noChangeAspect="1"/>
          </p:cNvSpPr>
          <p:nvPr/>
        </p:nvSpPr>
        <p:spPr>
          <a:xfrm>
            <a:off x="5980279" y="2339613"/>
            <a:ext cx="107254" cy="10725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6146802" y="1981200"/>
            <a:ext cx="107254" cy="10725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p:cNvGrpSpPr/>
          <p:nvPr/>
        </p:nvGrpSpPr>
        <p:grpSpPr>
          <a:xfrm>
            <a:off x="4538203" y="1224648"/>
            <a:ext cx="2990353" cy="2340849"/>
            <a:chOff x="3014202" y="1224647"/>
            <a:chExt cx="2990353" cy="2340849"/>
          </a:xfrm>
        </p:grpSpPr>
        <p:sp>
          <p:nvSpPr>
            <p:cNvPr id="30" name="Oval 29"/>
            <p:cNvSpPr>
              <a:spLocks noChangeAspect="1"/>
            </p:cNvSpPr>
            <p:nvPr/>
          </p:nvSpPr>
          <p:spPr>
            <a:xfrm>
              <a:off x="5897301" y="1224647"/>
              <a:ext cx="107254" cy="10725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3014202" y="3458242"/>
              <a:ext cx="107254" cy="10725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676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5970-B440-7747-8EF0-6D2511690AFB}"/>
              </a:ext>
            </a:extLst>
          </p:cNvPr>
          <p:cNvSpPr>
            <a:spLocks noGrp="1"/>
          </p:cNvSpPr>
          <p:nvPr>
            <p:ph type="ctrTitle"/>
          </p:nvPr>
        </p:nvSpPr>
        <p:spPr/>
        <p:txBody>
          <a:bodyPr/>
          <a:lstStyle/>
          <a:p>
            <a:endParaRPr lang="es-ES"/>
          </a:p>
        </p:txBody>
      </p:sp>
      <p:sp>
        <p:nvSpPr>
          <p:cNvPr id="3" name="Subtitle 2">
            <a:extLst>
              <a:ext uri="{FF2B5EF4-FFF2-40B4-BE49-F238E27FC236}">
                <a16:creationId xmlns:a16="http://schemas.microsoft.com/office/drawing/2014/main" id="{CC79E99A-9336-9947-AE7B-9DAB1C432721}"/>
              </a:ext>
            </a:extLst>
          </p:cNvPr>
          <p:cNvSpPr>
            <a:spLocks noGrp="1"/>
          </p:cNvSpPr>
          <p:nvPr>
            <p:ph type="subTitle" idx="1"/>
          </p:nvPr>
        </p:nvSpPr>
        <p:spPr/>
        <p:txBody>
          <a:bodyPr/>
          <a:lstStyle/>
          <a:p>
            <a:endParaRPr lang="es-ES"/>
          </a:p>
        </p:txBody>
      </p:sp>
      <p:pic>
        <p:nvPicPr>
          <p:cNvPr id="4" name="Picture 3">
            <a:extLst>
              <a:ext uri="{FF2B5EF4-FFF2-40B4-BE49-F238E27FC236}">
                <a16:creationId xmlns:a16="http://schemas.microsoft.com/office/drawing/2014/main" id="{BFEFC611-7BE1-834E-99E6-81CE653540E8}"/>
              </a:ext>
            </a:extLst>
          </p:cNvPr>
          <p:cNvPicPr>
            <a:picLocks noChangeAspect="1"/>
          </p:cNvPicPr>
          <p:nvPr/>
        </p:nvPicPr>
        <p:blipFill>
          <a:blip r:embed="rId2"/>
          <a:stretch>
            <a:fillRect/>
          </a:stretch>
        </p:blipFill>
        <p:spPr>
          <a:xfrm>
            <a:off x="1111317" y="334537"/>
            <a:ext cx="9969366" cy="6858000"/>
          </a:xfrm>
          <a:prstGeom prst="rect">
            <a:avLst/>
          </a:prstGeom>
        </p:spPr>
      </p:pic>
      <p:sp>
        <p:nvSpPr>
          <p:cNvPr id="5" name="Rectangle 4">
            <a:extLst>
              <a:ext uri="{FF2B5EF4-FFF2-40B4-BE49-F238E27FC236}">
                <a16:creationId xmlns:a16="http://schemas.microsoft.com/office/drawing/2014/main" id="{F2330945-C4EE-6C4A-BEAA-771964F7406C}"/>
              </a:ext>
            </a:extLst>
          </p:cNvPr>
          <p:cNvSpPr/>
          <p:nvPr/>
        </p:nvSpPr>
        <p:spPr>
          <a:xfrm>
            <a:off x="930166" y="5234152"/>
            <a:ext cx="10468303" cy="204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004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563891" y="5171216"/>
            <a:ext cx="8561416" cy="1225948"/>
          </a:xfrm>
          <a:prstGeom prst="rect">
            <a:avLst/>
          </a:prstGeom>
        </p:spPr>
        <p:txBody>
          <a:bodyPr vert="horz" wrap="square" lIns="0" tIns="8925" rIns="0" bIns="0" rtlCol="0">
            <a:spAutoFit/>
          </a:bodyPr>
          <a:lstStyle/>
          <a:p>
            <a:pPr marL="260608" indent="-233832">
              <a:lnSpc>
                <a:spcPct val="150000"/>
              </a:lnSpc>
              <a:spcBef>
                <a:spcPts val="70"/>
              </a:spcBef>
              <a:buSzPct val="143750"/>
              <a:buChar char="•"/>
              <a:tabLst>
                <a:tab pos="260608" algn="l"/>
              </a:tabLst>
            </a:pPr>
            <a:r>
              <a:rPr dirty="0">
                <a:latin typeface="Arial" panose="020B0604020202020204" pitchFamily="34" charset="0"/>
                <a:cs typeface="Arial" panose="020B0604020202020204" pitchFamily="34" charset="0"/>
              </a:rPr>
              <a:t>RT</a:t>
            </a:r>
            <a:r>
              <a:rPr spc="-42"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spc="-46"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inversely</a:t>
            </a:r>
            <a:r>
              <a:rPr spc="-42"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related</a:t>
            </a:r>
            <a:r>
              <a:rPr spc="-46"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to</a:t>
            </a:r>
            <a:r>
              <a:rPr spc="-98" dirty="0">
                <a:latin typeface="Arial" panose="020B0604020202020204" pitchFamily="34" charset="0"/>
                <a:cs typeface="Arial" panose="020B0604020202020204" pitchFamily="34" charset="0"/>
              </a:rPr>
              <a:t> </a:t>
            </a:r>
            <a:r>
              <a:rPr spc="-7" dirty="0" err="1">
                <a:latin typeface="Arial" panose="020B0604020202020204" pitchFamily="34" charset="0"/>
                <a:cs typeface="Arial" panose="020B0604020202020204" pitchFamily="34" charset="0"/>
              </a:rPr>
              <a:t>Accurac</a:t>
            </a:r>
            <a:r>
              <a:rPr lang="nl-NL" spc="-7" dirty="0">
                <a:latin typeface="Arial" panose="020B0604020202020204" pitchFamily="34" charset="0"/>
                <a:cs typeface="Arial" panose="020B0604020202020204" pitchFamily="34" charset="0"/>
              </a:rPr>
              <a:t>y</a:t>
            </a:r>
          </a:p>
          <a:p>
            <a:pPr marL="260608" indent="-233832">
              <a:lnSpc>
                <a:spcPct val="150000"/>
              </a:lnSpc>
              <a:spcBef>
                <a:spcPts val="70"/>
              </a:spcBef>
              <a:buSzPct val="143750"/>
              <a:buChar char="•"/>
              <a:tabLst>
                <a:tab pos="260608" algn="l"/>
              </a:tabLst>
            </a:pPr>
            <a:r>
              <a:rPr lang="es-ES" dirty="0" err="1">
                <a:latin typeface="Arial" panose="020B0604020202020204" pitchFamily="34" charset="0"/>
                <a:cs typeface="Arial" panose="020B0604020202020204" pitchFamily="34" charset="0"/>
              </a:rPr>
              <a:t>The</a:t>
            </a:r>
            <a:r>
              <a:rPr lang="es-ES" spc="-32" dirty="0">
                <a:latin typeface="Arial" panose="020B0604020202020204" pitchFamily="34" charset="0"/>
                <a:cs typeface="Arial" panose="020B0604020202020204" pitchFamily="34" charset="0"/>
              </a:rPr>
              <a:t> </a:t>
            </a:r>
            <a:r>
              <a:rPr lang="es-ES" spc="-7" dirty="0" err="1">
                <a:latin typeface="Arial" panose="020B0604020202020204" pitchFamily="34" charset="0"/>
                <a:cs typeface="Arial" panose="020B0604020202020204" pitchFamily="34" charset="0"/>
              </a:rPr>
              <a:t>trade</a:t>
            </a:r>
            <a:r>
              <a:rPr lang="es-ES" spc="-7" dirty="0">
                <a:latin typeface="Arial" panose="020B0604020202020204" pitchFamily="34" charset="0"/>
                <a:cs typeface="Arial" panose="020B0604020202020204" pitchFamily="34" charset="0"/>
              </a:rPr>
              <a:t>-</a:t>
            </a:r>
            <a:r>
              <a:rPr lang="es-ES" dirty="0">
                <a:latin typeface="Arial" panose="020B0604020202020204" pitchFamily="34" charset="0"/>
                <a:cs typeface="Arial" panose="020B0604020202020204" pitchFamily="34" charset="0"/>
              </a:rPr>
              <a:t>off</a:t>
            </a:r>
            <a:r>
              <a:rPr lang="es-ES" spc="-28"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between</a:t>
            </a:r>
            <a:r>
              <a:rPr lang="es-ES" spc="-32"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speed</a:t>
            </a:r>
            <a:r>
              <a:rPr lang="es-ES" spc="-32"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and</a:t>
            </a:r>
            <a:r>
              <a:rPr lang="es-ES" spc="-35"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accuracy</a:t>
            </a:r>
            <a:r>
              <a:rPr lang="es-ES" spc="-28"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is</a:t>
            </a:r>
            <a:r>
              <a:rPr lang="es-ES" spc="-32"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the</a:t>
            </a:r>
            <a:r>
              <a:rPr lang="es-ES" spc="-28"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fundamental</a:t>
            </a:r>
            <a:r>
              <a:rPr lang="es-ES" spc="-32"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lawful</a:t>
            </a:r>
            <a:r>
              <a:rPr lang="es-ES" spc="-28" dirty="0">
                <a:latin typeface="Arial" panose="020B0604020202020204" pitchFamily="34" charset="0"/>
                <a:cs typeface="Arial" panose="020B0604020202020204" pitchFamily="34" charset="0"/>
              </a:rPr>
              <a:t> </a:t>
            </a:r>
            <a:r>
              <a:rPr lang="es-ES" spc="-7" dirty="0" err="1">
                <a:latin typeface="Arial" panose="020B0604020202020204" pitchFamily="34" charset="0"/>
                <a:cs typeface="Arial" panose="020B0604020202020204" pitchFamily="34" charset="0"/>
              </a:rPr>
              <a:t>relationship</a:t>
            </a:r>
            <a:r>
              <a:rPr lang="es-ES" spc="-7"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in</a:t>
            </a:r>
            <a:r>
              <a:rPr lang="es-ES" spc="-39"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sequential</a:t>
            </a:r>
            <a:r>
              <a:rPr lang="es-ES" spc="-35"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sampling</a:t>
            </a:r>
            <a:r>
              <a:rPr lang="es-ES" dirty="0">
                <a:latin typeface="Arial" panose="020B0604020202020204" pitchFamily="34" charset="0"/>
                <a:cs typeface="Arial" panose="020B0604020202020204" pitchFamily="34" charset="0"/>
              </a:rPr>
              <a:t>.</a:t>
            </a:r>
            <a:endParaRPr lang="nl-NL" spc="-7" dirty="0">
              <a:latin typeface="Arial" panose="020B0604020202020204" pitchFamily="34" charset="0"/>
              <a:cs typeface="Arial" panose="020B0604020202020204" pitchFamily="34" charset="0"/>
            </a:endParaRPr>
          </a:p>
        </p:txBody>
      </p:sp>
      <p:pic>
        <p:nvPicPr>
          <p:cNvPr id="7" name="object 7"/>
          <p:cNvPicPr/>
          <p:nvPr/>
        </p:nvPicPr>
        <p:blipFill>
          <a:blip r:embed="rId3" cstate="print"/>
          <a:stretch>
            <a:fillRect/>
          </a:stretch>
        </p:blipFill>
        <p:spPr>
          <a:xfrm>
            <a:off x="2783632" y="979996"/>
            <a:ext cx="5022221" cy="3889164"/>
          </a:xfrm>
          <a:prstGeom prst="rect">
            <a:avLst/>
          </a:prstGeom>
        </p:spPr>
      </p:pic>
      <p:sp>
        <p:nvSpPr>
          <p:cNvPr id="10" name="Title 9">
            <a:extLst>
              <a:ext uri="{FF2B5EF4-FFF2-40B4-BE49-F238E27FC236}">
                <a16:creationId xmlns:a16="http://schemas.microsoft.com/office/drawing/2014/main" id="{63431309-026A-01F5-CE0A-08161FB1243F}"/>
              </a:ext>
            </a:extLst>
          </p:cNvPr>
          <p:cNvSpPr>
            <a:spLocks noGrp="1"/>
          </p:cNvSpPr>
          <p:nvPr>
            <p:ph type="title"/>
          </p:nvPr>
        </p:nvSpPr>
        <p:spPr/>
        <p:txBody>
          <a:bodyPr/>
          <a:lstStyle/>
          <a:p>
            <a:r>
              <a:rPr lang="en-NL" dirty="0"/>
              <a:t>History</a:t>
            </a:r>
          </a:p>
        </p:txBody>
      </p:sp>
      <p:sp>
        <p:nvSpPr>
          <p:cNvPr id="4" name="object 4"/>
          <p:cNvSpPr txBox="1"/>
          <p:nvPr/>
        </p:nvSpPr>
        <p:spPr>
          <a:xfrm>
            <a:off x="3472023" y="4132708"/>
            <a:ext cx="937576" cy="214474"/>
          </a:xfrm>
          <a:prstGeom prst="rect">
            <a:avLst/>
          </a:prstGeom>
        </p:spPr>
        <p:txBody>
          <a:bodyPr vert="horz" wrap="square" lIns="0" tIns="8925" rIns="0" bIns="0" rtlCol="0">
            <a:spAutoFit/>
          </a:bodyPr>
          <a:lstStyle/>
          <a:p>
            <a:pPr marL="8925">
              <a:spcBef>
                <a:spcPts val="70"/>
              </a:spcBef>
            </a:pPr>
            <a:r>
              <a:rPr sz="1335" dirty="0">
                <a:latin typeface="Palatino Linotype"/>
                <a:cs typeface="Palatino Linotype"/>
              </a:rPr>
              <a:t>Cattell,</a:t>
            </a:r>
            <a:r>
              <a:rPr sz="1335" spc="-35" dirty="0">
                <a:latin typeface="Palatino Linotype"/>
                <a:cs typeface="Palatino Linotype"/>
              </a:rPr>
              <a:t> </a:t>
            </a:r>
            <a:r>
              <a:rPr sz="1335" spc="-14" dirty="0">
                <a:latin typeface="Palatino Linotype"/>
                <a:cs typeface="Palatino Linotype"/>
              </a:rPr>
              <a:t>1886</a:t>
            </a:r>
            <a:endParaRPr sz="1335" dirty="0">
              <a:latin typeface="Palatino Linotype"/>
              <a:cs typeface="Palatino Linotype"/>
            </a:endParaRPr>
          </a:p>
        </p:txBody>
      </p:sp>
      <p:grpSp>
        <p:nvGrpSpPr>
          <p:cNvPr id="9" name="Group 8">
            <a:extLst>
              <a:ext uri="{FF2B5EF4-FFF2-40B4-BE49-F238E27FC236}">
                <a16:creationId xmlns:a16="http://schemas.microsoft.com/office/drawing/2014/main" id="{C0E79305-C546-2A4E-BA58-185B3451D18C}"/>
              </a:ext>
            </a:extLst>
          </p:cNvPr>
          <p:cNvGrpSpPr/>
          <p:nvPr/>
        </p:nvGrpSpPr>
        <p:grpSpPr>
          <a:xfrm>
            <a:off x="5118410" y="6093674"/>
            <a:ext cx="4876800" cy="641664"/>
            <a:chOff x="5843239" y="4086454"/>
            <a:chExt cx="4876800" cy="641664"/>
          </a:xfrm>
        </p:grpSpPr>
        <p:sp>
          <p:nvSpPr>
            <p:cNvPr id="11" name="object 8">
              <a:extLst>
                <a:ext uri="{FF2B5EF4-FFF2-40B4-BE49-F238E27FC236}">
                  <a16:creationId xmlns:a16="http://schemas.microsoft.com/office/drawing/2014/main" id="{480B371C-DC61-C848-8B32-1D88F6363FE2}"/>
                </a:ext>
              </a:extLst>
            </p:cNvPr>
            <p:cNvSpPr/>
            <p:nvPr/>
          </p:nvSpPr>
          <p:spPr>
            <a:xfrm>
              <a:off x="5843239" y="4086454"/>
              <a:ext cx="4876800" cy="641664"/>
            </a:xfrm>
            <a:custGeom>
              <a:avLst/>
              <a:gdLst/>
              <a:ahLst/>
              <a:cxnLst/>
              <a:rect l="l" t="t" r="r" b="b"/>
              <a:pathLst>
                <a:path w="12335510" h="1146809">
                  <a:moveTo>
                    <a:pt x="0" y="0"/>
                  </a:moveTo>
                  <a:lnTo>
                    <a:pt x="12335414" y="0"/>
                  </a:lnTo>
                  <a:lnTo>
                    <a:pt x="12335414" y="1146761"/>
                  </a:lnTo>
                  <a:lnTo>
                    <a:pt x="0" y="1146761"/>
                  </a:lnTo>
                  <a:lnTo>
                    <a:pt x="0" y="0"/>
                  </a:lnTo>
                  <a:close/>
                </a:path>
              </a:pathLst>
            </a:custGeom>
            <a:ln w="50800">
              <a:solidFill>
                <a:srgbClr val="FF2600"/>
              </a:solidFill>
            </a:ln>
          </p:spPr>
          <p:txBody>
            <a:bodyPr wrap="square" lIns="0" tIns="0" rIns="0" bIns="0" rtlCol="0"/>
            <a:lstStyle/>
            <a:p>
              <a:endParaRPr sz="1265"/>
            </a:p>
          </p:txBody>
        </p:sp>
        <p:sp>
          <p:nvSpPr>
            <p:cNvPr id="12" name="object 9">
              <a:extLst>
                <a:ext uri="{FF2B5EF4-FFF2-40B4-BE49-F238E27FC236}">
                  <a16:creationId xmlns:a16="http://schemas.microsoft.com/office/drawing/2014/main" id="{627915D1-4AD3-7745-B23B-4AAD8A11C468}"/>
                </a:ext>
              </a:extLst>
            </p:cNvPr>
            <p:cNvSpPr txBox="1"/>
            <p:nvPr/>
          </p:nvSpPr>
          <p:spPr>
            <a:xfrm>
              <a:off x="5954834" y="4381316"/>
              <a:ext cx="4745180" cy="292003"/>
            </a:xfrm>
            <a:prstGeom prst="rect">
              <a:avLst/>
            </a:prstGeom>
          </p:spPr>
          <p:txBody>
            <a:bodyPr vert="horz" wrap="square" lIns="0" tIns="0" rIns="0" bIns="0" rtlCol="0">
              <a:spAutoFit/>
            </a:bodyPr>
            <a:lstStyle/>
            <a:p>
              <a:pPr algn="ctr">
                <a:lnSpc>
                  <a:spcPts val="1940"/>
                </a:lnSpc>
              </a:pPr>
              <a:r>
                <a:rPr sz="3200" b="1" dirty="0">
                  <a:latin typeface="Palatino Linotype"/>
                  <a:cs typeface="Palatino Linotype"/>
                </a:rPr>
                <a:t>How</a:t>
              </a:r>
              <a:r>
                <a:rPr sz="3200" b="1" spc="-35" dirty="0">
                  <a:latin typeface="Palatino Linotype"/>
                  <a:cs typeface="Palatino Linotype"/>
                </a:rPr>
                <a:t> </a:t>
              </a:r>
              <a:r>
                <a:rPr sz="3200" b="1" dirty="0">
                  <a:latin typeface="Palatino Linotype"/>
                  <a:cs typeface="Palatino Linotype"/>
                </a:rPr>
                <a:t>does</a:t>
              </a:r>
              <a:r>
                <a:rPr sz="3200" b="1" spc="-39" dirty="0">
                  <a:latin typeface="Palatino Linotype"/>
                  <a:cs typeface="Palatino Linotype"/>
                </a:rPr>
                <a:t> </a:t>
              </a:r>
              <a:r>
                <a:rPr sz="3200" b="1" dirty="0">
                  <a:latin typeface="Palatino Linotype"/>
                  <a:cs typeface="Palatino Linotype"/>
                </a:rPr>
                <a:t>it</a:t>
              </a:r>
              <a:r>
                <a:rPr sz="3200" b="1" spc="-32" dirty="0">
                  <a:latin typeface="Palatino Linotype"/>
                  <a:cs typeface="Palatino Linotype"/>
                </a:rPr>
                <a:t> </a:t>
              </a:r>
              <a:r>
                <a:rPr sz="3200" b="1" dirty="0">
                  <a:latin typeface="Palatino Linotype"/>
                  <a:cs typeface="Palatino Linotype"/>
                </a:rPr>
                <a:t>come</a:t>
              </a:r>
              <a:r>
                <a:rPr sz="3200" b="1" spc="-35" dirty="0">
                  <a:latin typeface="Palatino Linotype"/>
                  <a:cs typeface="Palatino Linotype"/>
                </a:rPr>
                <a:t> </a:t>
              </a:r>
              <a:r>
                <a:rPr sz="3200" b="1" spc="-7" dirty="0">
                  <a:latin typeface="Palatino Linotype"/>
                  <a:cs typeface="Palatino Linotype"/>
                </a:rPr>
                <a:t>about?</a:t>
              </a:r>
              <a:endParaRPr sz="3200" dirty="0">
                <a:latin typeface="Palatino Linotype"/>
                <a:cs typeface="Palatino Linotype"/>
              </a:endParaRPr>
            </a:p>
          </p:txBody>
        </p:sp>
      </p:grpSp>
    </p:spTree>
    <p:extLst>
      <p:ext uri="{BB962C8B-B14F-4D97-AF65-F5344CB8AC3E}">
        <p14:creationId xmlns:p14="http://schemas.microsoft.com/office/powerpoint/2010/main" val="1159685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30442-389C-DC96-F1B6-74A5F70F7DA5}"/>
              </a:ext>
            </a:extLst>
          </p:cNvPr>
          <p:cNvSpPr>
            <a:spLocks noGrp="1"/>
          </p:cNvSpPr>
          <p:nvPr>
            <p:ph type="title"/>
          </p:nvPr>
        </p:nvSpPr>
        <p:spPr/>
        <p:txBody>
          <a:bodyPr/>
          <a:lstStyle/>
          <a:p>
            <a:r>
              <a:rPr lang="en-US" b="1" dirty="0">
                <a:latin typeface="Palatino-Roman"/>
                <a:cs typeface="Times New Roman" panose="02020603050405020304" pitchFamily="18" charset="0"/>
              </a:rPr>
              <a:t>Response times: arising from processing stages</a:t>
            </a:r>
            <a:endParaRPr lang="en-IE" dirty="0">
              <a:latin typeface="Palatino-Roman"/>
              <a:cs typeface="Times New Roman" panose="02020603050405020304" pitchFamily="18" charset="0"/>
            </a:endParaRPr>
          </a:p>
        </p:txBody>
      </p:sp>
      <p:sp>
        <p:nvSpPr>
          <p:cNvPr id="6" name="Content Placeholder 5">
            <a:extLst>
              <a:ext uri="{FF2B5EF4-FFF2-40B4-BE49-F238E27FC236}">
                <a16:creationId xmlns:a16="http://schemas.microsoft.com/office/drawing/2014/main" id="{3CA7DE05-7040-E13F-6CAF-2D9FA595E7EB}"/>
              </a:ext>
            </a:extLst>
          </p:cNvPr>
          <p:cNvSpPr>
            <a:spLocks noGrp="1"/>
          </p:cNvSpPr>
          <p:nvPr>
            <p:ph idx="1"/>
          </p:nvPr>
        </p:nvSpPr>
        <p:spPr>
          <a:xfrm>
            <a:off x="3809677" y="4680914"/>
            <a:ext cx="6854429" cy="582390"/>
          </a:xfrm>
        </p:spPr>
        <p:txBody>
          <a:bodyPr/>
          <a:lstStyle/>
          <a:p>
            <a:pPr marL="0" indent="0">
              <a:buNone/>
            </a:pPr>
            <a:r>
              <a:rPr lang="en-US" b="1" dirty="0">
                <a:latin typeface="Palatino-Roman"/>
                <a:cs typeface="Times New Roman" panose="02020603050405020304" pitchFamily="18" charset="0"/>
              </a:rPr>
              <a:t>(Donders 1869, Sternberg 1969)</a:t>
            </a:r>
            <a:endParaRPr lang="en-NL" dirty="0"/>
          </a:p>
        </p:txBody>
      </p:sp>
      <p:pic>
        <p:nvPicPr>
          <p:cNvPr id="10" name="Picture 9">
            <a:extLst>
              <a:ext uri="{FF2B5EF4-FFF2-40B4-BE49-F238E27FC236}">
                <a16:creationId xmlns:a16="http://schemas.microsoft.com/office/drawing/2014/main" id="{551B0B3A-9710-7004-274B-F3CF482CA522}"/>
              </a:ext>
            </a:extLst>
          </p:cNvPr>
          <p:cNvPicPr>
            <a:picLocks noChangeAspect="1"/>
          </p:cNvPicPr>
          <p:nvPr/>
        </p:nvPicPr>
        <p:blipFill>
          <a:blip r:embed="rId2"/>
          <a:stretch>
            <a:fillRect/>
          </a:stretch>
        </p:blipFill>
        <p:spPr>
          <a:xfrm>
            <a:off x="1134078" y="1735478"/>
            <a:ext cx="9923844" cy="3030927"/>
          </a:xfrm>
          <a:prstGeom prst="rect">
            <a:avLst/>
          </a:prstGeom>
        </p:spPr>
      </p:pic>
      <p:pic>
        <p:nvPicPr>
          <p:cNvPr id="11" name="Picture 23">
            <a:extLst>
              <a:ext uri="{FF2B5EF4-FFF2-40B4-BE49-F238E27FC236}">
                <a16:creationId xmlns:a16="http://schemas.microsoft.com/office/drawing/2014/main" id="{F208F6AD-669E-C50C-6FCA-43084B65F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652" y="1735478"/>
            <a:ext cx="1060249" cy="9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6">
            <a:extLst>
              <a:ext uri="{FF2B5EF4-FFF2-40B4-BE49-F238E27FC236}">
                <a16:creationId xmlns:a16="http://schemas.microsoft.com/office/drawing/2014/main" id="{939EB939-A641-3807-E899-98B7201A72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8533" y="1941182"/>
            <a:ext cx="838778" cy="96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84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E49D5-1719-0948-A1FC-25BDC8F22435}"/>
              </a:ext>
            </a:extLst>
          </p:cNvPr>
          <p:cNvPicPr>
            <a:picLocks noChangeAspect="1"/>
          </p:cNvPicPr>
          <p:nvPr/>
        </p:nvPicPr>
        <p:blipFill>
          <a:blip r:embed="rId2"/>
          <a:stretch>
            <a:fillRect/>
          </a:stretch>
        </p:blipFill>
        <p:spPr>
          <a:xfrm>
            <a:off x="1524000" y="4844590"/>
            <a:ext cx="9090422" cy="1821656"/>
          </a:xfrm>
          <a:prstGeom prst="rect">
            <a:avLst/>
          </a:prstGeom>
        </p:spPr>
      </p:pic>
      <p:pic>
        <p:nvPicPr>
          <p:cNvPr id="4" name="Picture 3">
            <a:extLst>
              <a:ext uri="{FF2B5EF4-FFF2-40B4-BE49-F238E27FC236}">
                <a16:creationId xmlns:a16="http://schemas.microsoft.com/office/drawing/2014/main" id="{DAF252B6-02E5-3245-BA2D-6663B3C48133}"/>
              </a:ext>
            </a:extLst>
          </p:cNvPr>
          <p:cNvPicPr>
            <a:picLocks noChangeAspect="1"/>
          </p:cNvPicPr>
          <p:nvPr/>
        </p:nvPicPr>
        <p:blipFill>
          <a:blip r:embed="rId3"/>
          <a:stretch>
            <a:fillRect/>
          </a:stretch>
        </p:blipFill>
        <p:spPr>
          <a:xfrm>
            <a:off x="1524000" y="2821262"/>
            <a:ext cx="9144000" cy="1790736"/>
          </a:xfrm>
          <a:prstGeom prst="rect">
            <a:avLst/>
          </a:prstGeom>
        </p:spPr>
      </p:pic>
      <p:sp>
        <p:nvSpPr>
          <p:cNvPr id="173" name="What is a decision?"/>
          <p:cNvSpPr txBox="1"/>
          <p:nvPr/>
        </p:nvSpPr>
        <p:spPr>
          <a:xfrm>
            <a:off x="4135922" y="25449"/>
            <a:ext cx="3282951"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200">
                <a:latin typeface="Palatino"/>
                <a:ea typeface="Palatino"/>
                <a:cs typeface="Palatino"/>
                <a:sym typeface="Palatino"/>
              </a:defRPr>
            </a:lvl1pPr>
          </a:lstStyle>
          <a:p>
            <a:r>
              <a:rPr sz="2953"/>
              <a:t>What is a decision?</a:t>
            </a:r>
          </a:p>
        </p:txBody>
      </p:sp>
      <p:grpSp>
        <p:nvGrpSpPr>
          <p:cNvPr id="178" name="Group"/>
          <p:cNvGrpSpPr/>
          <p:nvPr/>
        </p:nvGrpSpPr>
        <p:grpSpPr>
          <a:xfrm>
            <a:off x="4716025" y="5914743"/>
            <a:ext cx="2932800" cy="479623"/>
            <a:chOff x="0" y="0"/>
            <a:chExt cx="4171092" cy="682129"/>
          </a:xfrm>
        </p:grpSpPr>
        <p:sp>
          <p:nvSpPr>
            <p:cNvPr id="176" name="Oval"/>
            <p:cNvSpPr/>
            <p:nvPr/>
          </p:nvSpPr>
          <p:spPr>
            <a:xfrm>
              <a:off x="0" y="0"/>
              <a:ext cx="1134732" cy="415429"/>
            </a:xfrm>
            <a:prstGeom prst="ellipse">
              <a:avLst/>
            </a:prstGeom>
            <a:noFill/>
            <a:ln w="38100" cap="flat">
              <a:solidFill>
                <a:srgbClr val="FF2600"/>
              </a:solidFill>
              <a:prstDash val="solid"/>
              <a:miter lim="400000"/>
            </a:ln>
            <a:effectLst/>
          </p:spPr>
          <p:txBody>
            <a:bodyPr wrap="square" lIns="35719" tIns="35719" rIns="35719" bIns="35719" numCol="1" anchor="ctr">
              <a:noAutofit/>
            </a:bodyPr>
            <a:lstStyle/>
            <a:p>
              <a:pPr>
                <a:defRPr sz="2200" b="0">
                  <a:solidFill>
                    <a:srgbClr val="FFFFFF"/>
                  </a:solidFill>
                  <a:latin typeface="+mn-lt"/>
                  <a:ea typeface="+mn-ea"/>
                  <a:cs typeface="+mn-cs"/>
                  <a:sym typeface="Helvetica Neue Medium"/>
                </a:defRPr>
              </a:pPr>
              <a:endParaRPr sz="1547"/>
            </a:p>
          </p:txBody>
        </p:sp>
        <p:sp>
          <p:nvSpPr>
            <p:cNvPr id="177" name="Oval"/>
            <p:cNvSpPr/>
            <p:nvPr/>
          </p:nvSpPr>
          <p:spPr>
            <a:xfrm>
              <a:off x="2871683" y="266700"/>
              <a:ext cx="1299409" cy="415429"/>
            </a:xfrm>
            <a:prstGeom prst="ellipse">
              <a:avLst/>
            </a:prstGeom>
            <a:noFill/>
            <a:ln w="38100" cap="flat">
              <a:solidFill>
                <a:srgbClr val="FF2600"/>
              </a:solidFill>
              <a:prstDash val="solid"/>
              <a:miter lim="400000"/>
            </a:ln>
            <a:effectLst/>
          </p:spPr>
          <p:txBody>
            <a:bodyPr wrap="square" lIns="35719" tIns="35719" rIns="35719" bIns="35719" numCol="1" anchor="ctr">
              <a:noAutofit/>
            </a:bodyPr>
            <a:lstStyle/>
            <a:p>
              <a:pPr>
                <a:defRPr sz="2200" b="0">
                  <a:solidFill>
                    <a:srgbClr val="FFFFFF"/>
                  </a:solidFill>
                  <a:latin typeface="+mn-lt"/>
                  <a:ea typeface="+mn-ea"/>
                  <a:cs typeface="+mn-cs"/>
                  <a:sym typeface="Helvetica Neue Medium"/>
                </a:defRPr>
              </a:pPr>
              <a:endParaRPr sz="1547"/>
            </a:p>
          </p:txBody>
        </p:sp>
      </p:grpSp>
      <p:grpSp>
        <p:nvGrpSpPr>
          <p:cNvPr id="185" name="Group"/>
          <p:cNvGrpSpPr/>
          <p:nvPr/>
        </p:nvGrpSpPr>
        <p:grpSpPr>
          <a:xfrm>
            <a:off x="1614707" y="3886764"/>
            <a:ext cx="7240035" cy="488552"/>
            <a:chOff x="0" y="0"/>
            <a:chExt cx="10296938" cy="694828"/>
          </a:xfrm>
        </p:grpSpPr>
        <p:sp>
          <p:nvSpPr>
            <p:cNvPr id="183" name="Oval"/>
            <p:cNvSpPr/>
            <p:nvPr/>
          </p:nvSpPr>
          <p:spPr>
            <a:xfrm>
              <a:off x="8928100" y="0"/>
              <a:ext cx="1368839" cy="415429"/>
            </a:xfrm>
            <a:prstGeom prst="ellipse">
              <a:avLst/>
            </a:prstGeom>
            <a:noFill/>
            <a:ln w="38100" cap="flat">
              <a:solidFill>
                <a:srgbClr val="FF2600"/>
              </a:solidFill>
              <a:prstDash val="solid"/>
              <a:miter lim="400000"/>
            </a:ln>
            <a:effectLst/>
          </p:spPr>
          <p:txBody>
            <a:bodyPr wrap="square" lIns="35719" tIns="35719" rIns="35719" bIns="35719" numCol="1" anchor="ctr">
              <a:noAutofit/>
            </a:bodyPr>
            <a:lstStyle/>
            <a:p>
              <a:pPr>
                <a:defRPr sz="2200" b="0">
                  <a:solidFill>
                    <a:srgbClr val="FFFFFF"/>
                  </a:solidFill>
                  <a:latin typeface="+mn-lt"/>
                  <a:ea typeface="+mn-ea"/>
                  <a:cs typeface="+mn-cs"/>
                  <a:sym typeface="Helvetica Neue Medium"/>
                </a:defRPr>
              </a:pPr>
              <a:endParaRPr sz="1547"/>
            </a:p>
          </p:txBody>
        </p:sp>
        <p:sp>
          <p:nvSpPr>
            <p:cNvPr id="184" name="Oval"/>
            <p:cNvSpPr/>
            <p:nvPr/>
          </p:nvSpPr>
          <p:spPr>
            <a:xfrm>
              <a:off x="0" y="279400"/>
              <a:ext cx="4922656" cy="415429"/>
            </a:xfrm>
            <a:prstGeom prst="ellipse">
              <a:avLst/>
            </a:prstGeom>
            <a:noFill/>
            <a:ln w="38100" cap="flat">
              <a:solidFill>
                <a:srgbClr val="FF2600"/>
              </a:solidFill>
              <a:prstDash val="solid"/>
              <a:miter lim="400000"/>
            </a:ln>
            <a:effectLst/>
          </p:spPr>
          <p:txBody>
            <a:bodyPr wrap="square" lIns="35719" tIns="35719" rIns="35719" bIns="35719" numCol="1" anchor="ctr">
              <a:noAutofit/>
            </a:bodyPr>
            <a:lstStyle/>
            <a:p>
              <a:pPr>
                <a:defRPr sz="2200" b="0">
                  <a:solidFill>
                    <a:srgbClr val="FFFFFF"/>
                  </a:solidFill>
                  <a:latin typeface="+mn-lt"/>
                  <a:ea typeface="+mn-ea"/>
                  <a:cs typeface="+mn-cs"/>
                  <a:sym typeface="Helvetica Neue Medium"/>
                </a:defRPr>
              </a:pPr>
              <a:endParaRPr sz="1547"/>
            </a:p>
          </p:txBody>
        </p:sp>
      </p:grpSp>
      <p:pic>
        <p:nvPicPr>
          <p:cNvPr id="2" name="Picture 1">
            <a:extLst>
              <a:ext uri="{FF2B5EF4-FFF2-40B4-BE49-F238E27FC236}">
                <a16:creationId xmlns:a16="http://schemas.microsoft.com/office/drawing/2014/main" id="{02EFF4DD-C7BE-CB46-B145-394691CF1D20}"/>
              </a:ext>
            </a:extLst>
          </p:cNvPr>
          <p:cNvPicPr>
            <a:picLocks noChangeAspect="1"/>
          </p:cNvPicPr>
          <p:nvPr/>
        </p:nvPicPr>
        <p:blipFill>
          <a:blip r:embed="rId4"/>
          <a:stretch>
            <a:fillRect/>
          </a:stretch>
        </p:blipFill>
        <p:spPr>
          <a:xfrm>
            <a:off x="1819385" y="776883"/>
            <a:ext cx="8367117" cy="1768078"/>
          </a:xfrm>
          <a:prstGeom prst="rect">
            <a:avLst/>
          </a:prstGeom>
        </p:spPr>
      </p:pic>
      <p:sp>
        <p:nvSpPr>
          <p:cNvPr id="182" name="Oval"/>
          <p:cNvSpPr/>
          <p:nvPr/>
        </p:nvSpPr>
        <p:spPr>
          <a:xfrm>
            <a:off x="8410199" y="2072158"/>
            <a:ext cx="2058109" cy="292099"/>
          </a:xfrm>
          <a:prstGeom prst="ellipse">
            <a:avLst/>
          </a:prstGeom>
          <a:ln w="38100">
            <a:solidFill>
              <a:srgbClr val="FF26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Tree>
    <p:extLst>
      <p:ext uri="{BB962C8B-B14F-4D97-AF65-F5344CB8AC3E}">
        <p14:creationId xmlns:p14="http://schemas.microsoft.com/office/powerpoint/2010/main" val="163158057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advAuto="0"/>
      <p:bldP spid="185" grpId="0" animBg="1" advAuto="0"/>
      <p:bldP spid="182"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BC0A6-C49A-12B2-BEF8-237BE1F529A7}"/>
              </a:ext>
            </a:extLst>
          </p:cNvPr>
          <p:cNvSpPr>
            <a:spLocks noGrp="1"/>
          </p:cNvSpPr>
          <p:nvPr>
            <p:ph type="title"/>
          </p:nvPr>
        </p:nvSpPr>
        <p:spPr>
          <a:xfrm>
            <a:off x="838200" y="-80923"/>
            <a:ext cx="10515600" cy="1325563"/>
          </a:xfrm>
        </p:spPr>
        <p:txBody>
          <a:bodyPr/>
          <a:lstStyle/>
          <a:p>
            <a:r>
              <a:rPr lang="en-NL" dirty="0"/>
              <a:t>Sequential sampling models</a:t>
            </a:r>
          </a:p>
        </p:txBody>
      </p:sp>
      <p:sp>
        <p:nvSpPr>
          <p:cNvPr id="16" name="Content Placeholder 15">
            <a:extLst>
              <a:ext uri="{FF2B5EF4-FFF2-40B4-BE49-F238E27FC236}">
                <a16:creationId xmlns:a16="http://schemas.microsoft.com/office/drawing/2014/main" id="{8E76801E-BE34-D79F-88B6-0DFCFC2885CF}"/>
              </a:ext>
            </a:extLst>
          </p:cNvPr>
          <p:cNvSpPr>
            <a:spLocks noGrp="1"/>
          </p:cNvSpPr>
          <p:nvPr>
            <p:ph idx="1"/>
          </p:nvPr>
        </p:nvSpPr>
        <p:spPr>
          <a:xfrm>
            <a:off x="404452" y="1253969"/>
            <a:ext cx="10946611" cy="2778330"/>
          </a:xfrm>
        </p:spPr>
        <p:txBody>
          <a:bodyPr/>
          <a:lstStyle/>
          <a:p>
            <a:r>
              <a:rPr lang="en-GB" dirty="0"/>
              <a:t>SSMs posit that the brain makes decisions by sampling noisy evidence over time, up to a threshold.</a:t>
            </a:r>
          </a:p>
          <a:p>
            <a:r>
              <a:rPr lang="en-GB" dirty="0"/>
              <a:t>Multiple model variants, e.g. relative vs absolute evidence accumulation</a:t>
            </a:r>
          </a:p>
          <a:p>
            <a:r>
              <a:rPr lang="en-GB" dirty="0"/>
              <a:t>Diffusion decision model (DDM) is the most popular, introduced by Roger Ratcliff (1978)</a:t>
            </a:r>
          </a:p>
          <a:p>
            <a:pPr lvl="1"/>
            <a:r>
              <a:rPr lang="en-GB" dirty="0"/>
              <a:t>aka ‘Drift Diffusion Model’, depending on who you ask</a:t>
            </a:r>
          </a:p>
          <a:p>
            <a:endParaRPr lang="en-GB" dirty="0"/>
          </a:p>
          <a:p>
            <a:endParaRPr lang="en-GB" dirty="0"/>
          </a:p>
          <a:p>
            <a:endParaRPr lang="en-GB" dirty="0"/>
          </a:p>
          <a:p>
            <a:endParaRPr lang="en-GB" dirty="0"/>
          </a:p>
          <a:p>
            <a:endParaRPr lang="en-NL" dirty="0"/>
          </a:p>
        </p:txBody>
      </p:sp>
      <p:pic>
        <p:nvPicPr>
          <p:cNvPr id="19" name="Picture 18">
            <a:extLst>
              <a:ext uri="{FF2B5EF4-FFF2-40B4-BE49-F238E27FC236}">
                <a16:creationId xmlns:a16="http://schemas.microsoft.com/office/drawing/2014/main" id="{380C4379-4FC1-785B-5B1B-2394109FB93C}"/>
              </a:ext>
            </a:extLst>
          </p:cNvPr>
          <p:cNvPicPr>
            <a:picLocks noChangeAspect="1"/>
          </p:cNvPicPr>
          <p:nvPr/>
        </p:nvPicPr>
        <p:blipFill>
          <a:blip r:embed="rId3"/>
          <a:stretch>
            <a:fillRect/>
          </a:stretch>
        </p:blipFill>
        <p:spPr>
          <a:xfrm>
            <a:off x="3197492" y="2827193"/>
            <a:ext cx="5360532" cy="3242026"/>
          </a:xfrm>
          <a:prstGeom prst="rect">
            <a:avLst/>
          </a:prstGeom>
        </p:spPr>
      </p:pic>
      <p:sp>
        <p:nvSpPr>
          <p:cNvPr id="20" name="TextBox 19">
            <a:extLst>
              <a:ext uri="{FF2B5EF4-FFF2-40B4-BE49-F238E27FC236}">
                <a16:creationId xmlns:a16="http://schemas.microsoft.com/office/drawing/2014/main" id="{A8FCF5AB-E065-D8F3-417B-F9ADF6C153A1}"/>
              </a:ext>
            </a:extLst>
          </p:cNvPr>
          <p:cNvSpPr txBox="1"/>
          <p:nvPr/>
        </p:nvSpPr>
        <p:spPr>
          <a:xfrm>
            <a:off x="3811190" y="6221050"/>
            <a:ext cx="8672495" cy="230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Ratcliff R (1978) A theory of memory retrieval. Psychological Review 85:59.</a:t>
            </a:r>
          </a:p>
        </p:txBody>
      </p:sp>
    </p:spTree>
    <p:extLst>
      <p:ext uri="{BB962C8B-B14F-4D97-AF65-F5344CB8AC3E}">
        <p14:creationId xmlns:p14="http://schemas.microsoft.com/office/powerpoint/2010/main" val="296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dm-updown-slow.gif" descr="ddm-updown-slow.gif"/>
          <p:cNvPicPr>
            <a:picLocks/>
          </p:cNvPicPr>
          <p:nvPr/>
        </p:nvPicPr>
        <p:blipFill>
          <a:blip r:embed="rId3"/>
          <a:stretch>
            <a:fillRect/>
          </a:stretch>
        </p:blipFill>
        <p:spPr>
          <a:xfrm>
            <a:off x="1670220" y="1057189"/>
            <a:ext cx="6324833" cy="4743624"/>
          </a:xfrm>
          <a:prstGeom prst="rect">
            <a:avLst/>
          </a:prstGeom>
          <a:ln w="12700">
            <a:miter lim="400000"/>
          </a:ln>
        </p:spPr>
      </p:pic>
      <p:pic>
        <p:nvPicPr>
          <p:cNvPr id="2" name="tiger.png" descr="tiger.png">
            <a:extLst>
              <a:ext uri="{FF2B5EF4-FFF2-40B4-BE49-F238E27FC236}">
                <a16:creationId xmlns:a16="http://schemas.microsoft.com/office/drawing/2014/main" id="{C331AD18-4328-4744-A037-5922AD9B00CB}"/>
              </a:ext>
            </a:extLst>
          </p:cNvPr>
          <p:cNvPicPr>
            <a:picLocks noChangeAspect="1"/>
          </p:cNvPicPr>
          <p:nvPr/>
        </p:nvPicPr>
        <p:blipFill>
          <a:blip r:embed="rId4"/>
          <a:stretch>
            <a:fillRect/>
          </a:stretch>
        </p:blipFill>
        <p:spPr>
          <a:xfrm>
            <a:off x="7777998" y="5485078"/>
            <a:ext cx="758981" cy="939128"/>
          </a:xfrm>
          <a:prstGeom prst="rect">
            <a:avLst/>
          </a:prstGeom>
          <a:ln w="12700">
            <a:miter lim="400000"/>
          </a:ln>
        </p:spPr>
      </p:pic>
      <p:pic>
        <p:nvPicPr>
          <p:cNvPr id="3" name="cat.png" descr="cat.png">
            <a:extLst>
              <a:ext uri="{FF2B5EF4-FFF2-40B4-BE49-F238E27FC236}">
                <a16:creationId xmlns:a16="http://schemas.microsoft.com/office/drawing/2014/main" id="{87D51E6F-997E-ED10-43F3-86A8BDD8494E}"/>
              </a:ext>
            </a:extLst>
          </p:cNvPr>
          <p:cNvPicPr>
            <a:picLocks noChangeAspect="1"/>
          </p:cNvPicPr>
          <p:nvPr/>
        </p:nvPicPr>
        <p:blipFill>
          <a:blip r:embed="rId5"/>
          <a:stretch>
            <a:fillRect/>
          </a:stretch>
        </p:blipFill>
        <p:spPr>
          <a:xfrm>
            <a:off x="7777998" y="128926"/>
            <a:ext cx="758981" cy="1183117"/>
          </a:xfrm>
          <a:prstGeom prst="rect">
            <a:avLst/>
          </a:prstGeom>
          <a:ln w="12700">
            <a:miter lim="400000"/>
          </a:ln>
        </p:spPr>
      </p:pic>
    </p:spTree>
    <p:extLst>
      <p:ext uri="{BB962C8B-B14F-4D97-AF65-F5344CB8AC3E}">
        <p14:creationId xmlns:p14="http://schemas.microsoft.com/office/powerpoint/2010/main" val="4235033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249E5C-1F8F-C6E0-BFAB-392D38AB1048}"/>
              </a:ext>
            </a:extLst>
          </p:cNvPr>
          <p:cNvPicPr>
            <a:picLocks noGrp="1" noChangeAspect="1"/>
          </p:cNvPicPr>
          <p:nvPr>
            <p:ph idx="1"/>
          </p:nvPr>
        </p:nvPicPr>
        <p:blipFill>
          <a:blip r:embed="rId3"/>
          <a:stretch>
            <a:fillRect/>
          </a:stretch>
        </p:blipFill>
        <p:spPr>
          <a:xfrm>
            <a:off x="217555" y="939126"/>
            <a:ext cx="4665689" cy="2978543"/>
          </a:xfr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6B6E04C7-74B6-DD34-2469-413104D4A2AB}"/>
                  </a:ext>
                </a:extLst>
              </p:cNvPr>
              <p:cNvSpPr txBox="1">
                <a:spLocks/>
              </p:cNvSpPr>
              <p:nvPr/>
            </p:nvSpPr>
            <p:spPr>
              <a:xfrm>
                <a:off x="5064051" y="1180044"/>
                <a:ext cx="6076544" cy="1260973"/>
              </a:xfrm>
              <a:prstGeom prst="rect">
                <a:avLst/>
              </a:prstGeom>
            </p:spPr>
            <p:txBody>
              <a:bodyPr vert="horz" lIns="91392" tIns="45696" rIns="91392" bIns="4569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9" b="1" dirty="0">
                    <a:latin typeface="Palatino-Roman"/>
                    <a:cs typeface="Times New Roman" panose="02020603050405020304" pitchFamily="18" charset="0"/>
                  </a:rPr>
                  <a:t>Accumulation of stochastic, temporally uncorrelated sensory evidence: </a:t>
                </a:r>
              </a:p>
              <a:p>
                <a:pPr marL="0" indent="0">
                  <a:buNone/>
                </a:pPr>
                <a14:m>
                  <m:oMathPara xmlns:m="http://schemas.openxmlformats.org/officeDocument/2006/math">
                    <m:oMathParaPr>
                      <m:jc m:val="centerGroup"/>
                    </m:oMathParaPr>
                    <m:oMath xmlns:m="http://schemas.openxmlformats.org/officeDocument/2006/math">
                      <m:r>
                        <a:rPr lang="en-IE" sz="1799" i="1" kern="100">
                          <a:latin typeface="Cambria Math" panose="02040503050406030204" pitchFamily="18" charset="0"/>
                          <a:ea typeface="Calibri" panose="020F0502020204030204" pitchFamily="34" charset="0"/>
                          <a:cs typeface="Times New Roman" panose="02020603050405020304" pitchFamily="18" charset="0"/>
                        </a:rPr>
                        <m:t>𝑑</m:t>
                      </m:r>
                      <m:sSub>
                        <m:sSubPr>
                          <m:ctrlPr>
                            <a:rPr lang="en-IE" sz="1799" i="1" kern="100">
                              <a:latin typeface="Cambria Math" panose="02040503050406030204" pitchFamily="18" charset="0"/>
                              <a:ea typeface="Calibri" panose="020F0502020204030204" pitchFamily="34" charset="0"/>
                              <a:cs typeface="Times New Roman" panose="02020603050405020304" pitchFamily="18" charset="0"/>
                            </a:rPr>
                          </m:ctrlPr>
                        </m:sSubPr>
                        <m:e>
                          <m:r>
                            <a:rPr lang="en-IE" sz="1799" i="1" kern="100">
                              <a:latin typeface="Cambria Math" panose="02040503050406030204" pitchFamily="18" charset="0"/>
                              <a:ea typeface="Calibri" panose="020F0502020204030204" pitchFamily="34" charset="0"/>
                              <a:cs typeface="Times New Roman" panose="02020603050405020304" pitchFamily="18" charset="0"/>
                            </a:rPr>
                            <m:t>𝑋</m:t>
                          </m:r>
                        </m:e>
                        <m:sub>
                          <m:r>
                            <a:rPr lang="en-IE" sz="1799" i="1" kern="100">
                              <a:latin typeface="Cambria Math" panose="02040503050406030204" pitchFamily="18" charset="0"/>
                              <a:ea typeface="Calibri" panose="020F0502020204030204" pitchFamily="34" charset="0"/>
                              <a:cs typeface="Times New Roman" panose="02020603050405020304" pitchFamily="18" charset="0"/>
                            </a:rPr>
                            <m:t>𝑡</m:t>
                          </m:r>
                        </m:sub>
                      </m:sSub>
                      <m:r>
                        <a:rPr lang="en-IE" sz="1799" i="1" kern="100">
                          <a:latin typeface="Cambria Math" panose="02040503050406030204" pitchFamily="18" charset="0"/>
                          <a:ea typeface="Calibri" panose="020F0502020204030204" pitchFamily="34" charset="0"/>
                          <a:cs typeface="Times New Roman" panose="02020603050405020304" pitchFamily="18" charset="0"/>
                        </a:rPr>
                        <m:t>=</m:t>
                      </m:r>
                      <m:r>
                        <a:rPr lang="el-GR" sz="1799" i="1" kern="100">
                          <a:latin typeface="Cambria Math" panose="02040503050406030204" pitchFamily="18" charset="0"/>
                          <a:ea typeface="Calibri" panose="020F0502020204030204" pitchFamily="34" charset="0"/>
                          <a:cs typeface="Times New Roman" panose="02020603050405020304" pitchFamily="18" charset="0"/>
                        </a:rPr>
                        <m:t>𝜇</m:t>
                      </m:r>
                      <m:r>
                        <a:rPr lang="en-IE" sz="1799" i="1" kern="100">
                          <a:latin typeface="Cambria Math" panose="02040503050406030204" pitchFamily="18" charset="0"/>
                          <a:ea typeface="Calibri" panose="020F0502020204030204" pitchFamily="34" charset="0"/>
                          <a:cs typeface="Times New Roman" panose="02020603050405020304" pitchFamily="18" charset="0"/>
                        </a:rPr>
                        <m:t>𝑑𝑡</m:t>
                      </m:r>
                      <m:r>
                        <a:rPr lang="en-IE" sz="1799" i="1" kern="100">
                          <a:latin typeface="Cambria Math" panose="02040503050406030204" pitchFamily="18" charset="0"/>
                          <a:ea typeface="Calibri" panose="020F0502020204030204" pitchFamily="34" charset="0"/>
                          <a:cs typeface="Times New Roman" panose="02020603050405020304" pitchFamily="18" charset="0"/>
                        </a:rPr>
                        <m:t>+</m:t>
                      </m:r>
                      <m:r>
                        <a:rPr lang="en-IE" sz="1799" i="1" kern="100">
                          <a:latin typeface="Cambria Math" panose="02040503050406030204" pitchFamily="18" charset="0"/>
                          <a:ea typeface="Calibri" panose="020F0502020204030204" pitchFamily="34" charset="0"/>
                          <a:cs typeface="Times New Roman" panose="02020603050405020304" pitchFamily="18" charset="0"/>
                        </a:rPr>
                        <m:t>𝜎</m:t>
                      </m:r>
                      <m:r>
                        <a:rPr lang="en-IE" sz="1799" i="1" kern="100">
                          <a:latin typeface="Cambria Math" panose="02040503050406030204" pitchFamily="18" charset="0"/>
                          <a:ea typeface="Calibri" panose="020F0502020204030204" pitchFamily="34" charset="0"/>
                          <a:cs typeface="Times New Roman" panose="02020603050405020304" pitchFamily="18" charset="0"/>
                        </a:rPr>
                        <m:t>𝑑</m:t>
                      </m:r>
                      <m:sSub>
                        <m:sSubPr>
                          <m:ctrlPr>
                            <a:rPr lang="en-IE" sz="1799" i="1" kern="100">
                              <a:latin typeface="Cambria Math" panose="02040503050406030204" pitchFamily="18" charset="0"/>
                              <a:ea typeface="Calibri" panose="020F0502020204030204" pitchFamily="34" charset="0"/>
                              <a:cs typeface="Times New Roman" panose="02020603050405020304" pitchFamily="18" charset="0"/>
                            </a:rPr>
                          </m:ctrlPr>
                        </m:sSubPr>
                        <m:e>
                          <m:r>
                            <a:rPr lang="en-IE" sz="1799" i="1" kern="100">
                              <a:latin typeface="Cambria Math" panose="02040503050406030204" pitchFamily="18" charset="0"/>
                              <a:ea typeface="Calibri" panose="020F0502020204030204" pitchFamily="34" charset="0"/>
                              <a:cs typeface="Times New Roman" panose="02020603050405020304" pitchFamily="18" charset="0"/>
                            </a:rPr>
                            <m:t>𝑊</m:t>
                          </m:r>
                        </m:e>
                        <m:sub>
                          <m:r>
                            <a:rPr lang="en-IE" sz="1799" i="1" kern="100">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IE" sz="1799"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799" b="1" dirty="0">
                  <a:latin typeface="Palatino-Roman"/>
                  <a:cs typeface="Times New Roman" panose="02020603050405020304" pitchFamily="18" charset="0"/>
                </a:endParaRPr>
              </a:p>
            </p:txBody>
          </p:sp>
        </mc:Choice>
        <mc:Fallback>
          <p:sp>
            <p:nvSpPr>
              <p:cNvPr id="6" name="Content Placeholder 2">
                <a:extLst>
                  <a:ext uri="{FF2B5EF4-FFF2-40B4-BE49-F238E27FC236}">
                    <a16:creationId xmlns:a16="http://schemas.microsoft.com/office/drawing/2014/main" id="{6B6E04C7-74B6-DD34-2469-413104D4A2AB}"/>
                  </a:ext>
                </a:extLst>
              </p:cNvPr>
              <p:cNvSpPr txBox="1">
                <a:spLocks noRot="1" noChangeAspect="1" noMove="1" noResize="1" noEditPoints="1" noAdjustHandles="1" noChangeArrowheads="1" noChangeShapeType="1" noTextEdit="1"/>
              </p:cNvSpPr>
              <p:nvPr/>
            </p:nvSpPr>
            <p:spPr>
              <a:xfrm>
                <a:off x="5064051" y="1180044"/>
                <a:ext cx="6076544" cy="1260973"/>
              </a:xfrm>
              <a:prstGeom prst="rect">
                <a:avLst/>
              </a:prstGeom>
              <a:blipFill>
                <a:blip r:embed="rId4"/>
                <a:stretch>
                  <a:fillRect l="-835" t="-3000"/>
                </a:stretch>
              </a:blipFill>
            </p:spPr>
            <p:txBody>
              <a:bodyPr/>
              <a:lstStyle/>
              <a:p>
                <a:r>
                  <a:rPr lang="es-ES">
                    <a:noFill/>
                  </a:rPr>
                  <a:t> </a:t>
                </a:r>
              </a:p>
            </p:txBody>
          </p:sp>
        </mc:Fallback>
      </mc:AlternateContent>
      <p:sp>
        <p:nvSpPr>
          <p:cNvPr id="8" name="Oval 7">
            <a:extLst>
              <a:ext uri="{FF2B5EF4-FFF2-40B4-BE49-F238E27FC236}">
                <a16:creationId xmlns:a16="http://schemas.microsoft.com/office/drawing/2014/main" id="{42016572-046E-240E-7D37-5C6DC9016F5F}"/>
              </a:ext>
            </a:extLst>
          </p:cNvPr>
          <p:cNvSpPr/>
          <p:nvPr/>
        </p:nvSpPr>
        <p:spPr>
          <a:xfrm>
            <a:off x="7327171" y="1596426"/>
            <a:ext cx="226906" cy="447508"/>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cxnSp>
        <p:nvCxnSpPr>
          <p:cNvPr id="10" name="Straight Arrow Connector 9">
            <a:extLst>
              <a:ext uri="{FF2B5EF4-FFF2-40B4-BE49-F238E27FC236}">
                <a16:creationId xmlns:a16="http://schemas.microsoft.com/office/drawing/2014/main" id="{0AC1C3A9-7F04-0E7A-B698-CF60159DAD74}"/>
              </a:ext>
            </a:extLst>
          </p:cNvPr>
          <p:cNvCxnSpPr/>
          <p:nvPr/>
        </p:nvCxnSpPr>
        <p:spPr>
          <a:xfrm flipV="1">
            <a:off x="6741000" y="2075448"/>
            <a:ext cx="497932" cy="44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9599394-20AF-887E-1A4B-D22E37166B26}"/>
              </a:ext>
            </a:extLst>
          </p:cNvPr>
          <p:cNvSpPr txBox="1"/>
          <p:nvPr/>
        </p:nvSpPr>
        <p:spPr>
          <a:xfrm>
            <a:off x="5896408" y="2718346"/>
            <a:ext cx="1159739" cy="645995"/>
          </a:xfrm>
          <a:prstGeom prst="rect">
            <a:avLst/>
          </a:prstGeom>
          <a:noFill/>
        </p:spPr>
        <p:txBody>
          <a:bodyPr wrap="square" rtlCol="0">
            <a:spAutoFit/>
          </a:bodyPr>
          <a:lstStyle/>
          <a:p>
            <a:r>
              <a:rPr lang="en-US" sz="1799" dirty="0">
                <a:latin typeface="Palatino-Roman"/>
                <a:cs typeface="Times New Roman" panose="02020603050405020304" pitchFamily="18" charset="0"/>
              </a:rPr>
              <a:t>‘decision variable’</a:t>
            </a:r>
            <a:endParaRPr lang="en-IE" sz="1799" dirty="0"/>
          </a:p>
        </p:txBody>
      </p:sp>
      <p:sp>
        <p:nvSpPr>
          <p:cNvPr id="12" name="Oval 11">
            <a:extLst>
              <a:ext uri="{FF2B5EF4-FFF2-40B4-BE49-F238E27FC236}">
                <a16:creationId xmlns:a16="http://schemas.microsoft.com/office/drawing/2014/main" id="{7E53E0CE-5E51-A239-6C2D-8633D669ACA4}"/>
              </a:ext>
            </a:extLst>
          </p:cNvPr>
          <p:cNvSpPr/>
          <p:nvPr/>
        </p:nvSpPr>
        <p:spPr>
          <a:xfrm>
            <a:off x="7758854" y="1596426"/>
            <a:ext cx="502883" cy="447508"/>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cxnSp>
        <p:nvCxnSpPr>
          <p:cNvPr id="13" name="Straight Arrow Connector 12">
            <a:extLst>
              <a:ext uri="{FF2B5EF4-FFF2-40B4-BE49-F238E27FC236}">
                <a16:creationId xmlns:a16="http://schemas.microsoft.com/office/drawing/2014/main" id="{35E98EF8-031A-4D65-23A8-6A38D8D3EB43}"/>
              </a:ext>
            </a:extLst>
          </p:cNvPr>
          <p:cNvCxnSpPr>
            <a:cxnSpLocks/>
          </p:cNvCxnSpPr>
          <p:nvPr/>
        </p:nvCxnSpPr>
        <p:spPr>
          <a:xfrm flipV="1">
            <a:off x="8002872" y="2101709"/>
            <a:ext cx="0" cy="89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6BD8FE-51CE-942F-827C-7D2E0B41BE5D}"/>
              </a:ext>
            </a:extLst>
          </p:cNvPr>
          <p:cNvSpPr txBox="1"/>
          <p:nvPr/>
        </p:nvSpPr>
        <p:spPr>
          <a:xfrm>
            <a:off x="7192805" y="3049028"/>
            <a:ext cx="1634979" cy="645995"/>
          </a:xfrm>
          <a:prstGeom prst="rect">
            <a:avLst/>
          </a:prstGeom>
          <a:noFill/>
        </p:spPr>
        <p:txBody>
          <a:bodyPr wrap="square" rtlCol="0">
            <a:spAutoFit/>
          </a:bodyPr>
          <a:lstStyle/>
          <a:p>
            <a:pPr algn="ctr"/>
            <a:r>
              <a:rPr lang="en-US" sz="1799" dirty="0">
                <a:latin typeface="Palatino-Roman"/>
                <a:cs typeface="Times New Roman" panose="02020603050405020304" pitchFamily="18" charset="0"/>
              </a:rPr>
              <a:t>Evidence accumulation</a:t>
            </a:r>
            <a:endParaRPr lang="en-IE" sz="1799" dirty="0"/>
          </a:p>
        </p:txBody>
      </p:sp>
      <p:sp>
        <p:nvSpPr>
          <p:cNvPr id="17" name="Oval 16">
            <a:extLst>
              <a:ext uri="{FF2B5EF4-FFF2-40B4-BE49-F238E27FC236}">
                <a16:creationId xmlns:a16="http://schemas.microsoft.com/office/drawing/2014/main" id="{FE8696EF-8E83-85E5-A706-42ADDB498E1B}"/>
              </a:ext>
            </a:extLst>
          </p:cNvPr>
          <p:cNvSpPr/>
          <p:nvPr/>
        </p:nvSpPr>
        <p:spPr>
          <a:xfrm>
            <a:off x="8428697" y="1584868"/>
            <a:ext cx="659704" cy="516841"/>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cxnSp>
        <p:nvCxnSpPr>
          <p:cNvPr id="18" name="Straight Arrow Connector 17">
            <a:extLst>
              <a:ext uri="{FF2B5EF4-FFF2-40B4-BE49-F238E27FC236}">
                <a16:creationId xmlns:a16="http://schemas.microsoft.com/office/drawing/2014/main" id="{62B6F2CA-E0D0-380C-F17E-65BF08A638A5}"/>
              </a:ext>
            </a:extLst>
          </p:cNvPr>
          <p:cNvCxnSpPr>
            <a:cxnSpLocks/>
          </p:cNvCxnSpPr>
          <p:nvPr/>
        </p:nvCxnSpPr>
        <p:spPr>
          <a:xfrm flipH="1" flipV="1">
            <a:off x="8892078" y="2145831"/>
            <a:ext cx="381525" cy="747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23BD80C-6AD2-047D-6B7A-F87816FB1B76}"/>
                  </a:ext>
                </a:extLst>
              </p:cNvPr>
              <p:cNvSpPr txBox="1"/>
              <p:nvPr/>
            </p:nvSpPr>
            <p:spPr>
              <a:xfrm>
                <a:off x="9159249" y="2590435"/>
                <a:ext cx="1634979" cy="1476559"/>
              </a:xfrm>
              <a:prstGeom prst="rect">
                <a:avLst/>
              </a:prstGeom>
              <a:noFill/>
            </p:spPr>
            <p:txBody>
              <a:bodyPr wrap="square" rtlCol="0">
                <a:spAutoFit/>
              </a:bodyPr>
              <a:lstStyle/>
              <a:p>
                <a:pPr algn="ctr"/>
                <a:r>
                  <a:rPr lang="en-US" sz="1799" dirty="0">
                    <a:latin typeface="Palatino-Roman"/>
                    <a:cs typeface="Times New Roman" panose="02020603050405020304" pitchFamily="18" charset="0"/>
                  </a:rPr>
                  <a:t>Zero-mean Gaussian noise with variance </a:t>
                </a:r>
                <a14:m>
                  <m:oMath xmlns:m="http://schemas.openxmlformats.org/officeDocument/2006/math">
                    <m:sSup>
                      <m:sSupPr>
                        <m:ctrlPr>
                          <a:rPr lang="en-IE" sz="1799" i="1" kern="100">
                            <a:latin typeface="Cambria Math" panose="02040503050406030204" pitchFamily="18" charset="0"/>
                            <a:ea typeface="Calibri" panose="020F0502020204030204" pitchFamily="34" charset="0"/>
                            <a:cs typeface="Times New Roman" panose="02020603050405020304" pitchFamily="18" charset="0"/>
                          </a:rPr>
                        </m:ctrlPr>
                      </m:sSupPr>
                      <m:e>
                        <m:r>
                          <a:rPr lang="en-IE" sz="1799" i="1" kern="100">
                            <a:latin typeface="Cambria Math" panose="02040503050406030204" pitchFamily="18" charset="0"/>
                            <a:ea typeface="Calibri" panose="020F0502020204030204" pitchFamily="34" charset="0"/>
                            <a:cs typeface="Times New Roman" panose="02020603050405020304" pitchFamily="18" charset="0"/>
                          </a:rPr>
                          <m:t>𝜎</m:t>
                        </m:r>
                      </m:e>
                      <m:sup>
                        <m:r>
                          <a:rPr lang="en-IE" sz="1799" i="1" kern="100">
                            <a:latin typeface="Cambria Math" panose="02040503050406030204" pitchFamily="18" charset="0"/>
                            <a:ea typeface="Calibri" panose="020F0502020204030204" pitchFamily="34" charset="0"/>
                            <a:cs typeface="Times New Roman" panose="02020603050405020304" pitchFamily="18" charset="0"/>
                          </a:rPr>
                          <m:t>2</m:t>
                        </m:r>
                      </m:sup>
                    </m:sSup>
                    <m:r>
                      <a:rPr lang="en-IE" sz="1799" i="1" kern="100">
                        <a:latin typeface="Cambria Math" panose="02040503050406030204" pitchFamily="18" charset="0"/>
                        <a:ea typeface="Calibri" panose="020F0502020204030204" pitchFamily="34" charset="0"/>
                        <a:cs typeface="Times New Roman" panose="02020603050405020304" pitchFamily="18" charset="0"/>
                      </a:rPr>
                      <m:t>𝑑𝑡</m:t>
                    </m:r>
                  </m:oMath>
                </a14:m>
                <a:endParaRPr lang="en-IE" sz="1799" kern="100" dirty="0">
                  <a:latin typeface="Palatino-Roman"/>
                  <a:ea typeface="Calibri" panose="020F0502020204030204" pitchFamily="34" charset="0"/>
                  <a:cs typeface="Times New Roman" panose="02020603050405020304" pitchFamily="18" charset="0"/>
                </a:endParaRPr>
              </a:p>
              <a:p>
                <a:pPr algn="ctr"/>
                <a:r>
                  <a:rPr lang="en-US" sz="1799" kern="100" dirty="0">
                    <a:latin typeface="Palatino-Roman"/>
                    <a:ea typeface="Calibri" panose="020F0502020204030204" pitchFamily="34" charset="0"/>
                    <a:cs typeface="Times New Roman" panose="02020603050405020304" pitchFamily="18" charset="0"/>
                  </a:rPr>
                  <a:t>(diffusion)</a:t>
                </a:r>
                <a:endParaRPr lang="en-IE" sz="1799" dirty="0"/>
              </a:p>
            </p:txBody>
          </p:sp>
        </mc:Choice>
        <mc:Fallback>
          <p:sp>
            <p:nvSpPr>
              <p:cNvPr id="20" name="TextBox 19">
                <a:extLst>
                  <a:ext uri="{FF2B5EF4-FFF2-40B4-BE49-F238E27FC236}">
                    <a16:creationId xmlns:a16="http://schemas.microsoft.com/office/drawing/2014/main" id="{323BD80C-6AD2-047D-6B7A-F87816FB1B76}"/>
                  </a:ext>
                </a:extLst>
              </p:cNvPr>
              <p:cNvSpPr txBox="1">
                <a:spLocks noRot="1" noChangeAspect="1" noMove="1" noResize="1" noEditPoints="1" noAdjustHandles="1" noChangeArrowheads="1" noChangeShapeType="1" noTextEdit="1"/>
              </p:cNvSpPr>
              <p:nvPr/>
            </p:nvSpPr>
            <p:spPr>
              <a:xfrm>
                <a:off x="9159249" y="2590435"/>
                <a:ext cx="1634979" cy="1476559"/>
              </a:xfrm>
              <a:prstGeom prst="rect">
                <a:avLst/>
              </a:prstGeom>
              <a:blipFill>
                <a:blip r:embed="rId5"/>
                <a:stretch>
                  <a:fillRect l="-769" t="-2586" b="-5172"/>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B9A001F-32A9-317C-057E-AEC0100E6F56}"/>
                  </a:ext>
                </a:extLst>
              </p:cNvPr>
              <p:cNvSpPr txBox="1"/>
              <p:nvPr/>
            </p:nvSpPr>
            <p:spPr>
              <a:xfrm>
                <a:off x="546802" y="3987001"/>
                <a:ext cx="10699212" cy="2307122"/>
              </a:xfrm>
              <a:prstGeom prst="rect">
                <a:avLst/>
              </a:prstGeom>
              <a:noFill/>
            </p:spPr>
            <p:txBody>
              <a:bodyPr wrap="square">
                <a:spAutoFit/>
              </a:bodyPr>
              <a:lstStyle/>
              <a:p>
                <a:r>
                  <a:rPr lang="en-US" sz="1799" b="1" dirty="0">
                    <a:latin typeface="Palatino-Roman"/>
                  </a:rPr>
                  <a:t>Simple Diffusion Model Parameters</a:t>
                </a:r>
                <a:br>
                  <a:rPr lang="en-US" sz="1799" b="1" dirty="0">
                    <a:latin typeface="Palatino-Roman"/>
                  </a:rPr>
                </a:br>
                <a:endParaRPr lang="en-US" sz="1799" b="1" dirty="0">
                  <a:latin typeface="Palatino-Roman"/>
                </a:endParaRPr>
              </a:p>
              <a:p>
                <a:r>
                  <a:rPr lang="en-US" sz="1799" dirty="0">
                    <a:latin typeface="Palatino-Roman"/>
                  </a:rPr>
                  <a:t>•</a:t>
                </a:r>
                <a14:m>
                  <m:oMath xmlns:m="http://schemas.openxmlformats.org/officeDocument/2006/math">
                    <m:r>
                      <a:rPr lang="en-IE" sz="1799">
                        <a:latin typeface="Cambria Math" panose="02040503050406030204" pitchFamily="18" charset="0"/>
                      </a:rPr>
                      <m:t> </m:t>
                    </m:r>
                    <m:r>
                      <a:rPr lang="en-IE" sz="1799" i="1">
                        <a:latin typeface="Cambria Math" panose="02040503050406030204" pitchFamily="18" charset="0"/>
                      </a:rPr>
                      <m:t>𝜇</m:t>
                    </m:r>
                  </m:oMath>
                </a14:m>
                <a:r>
                  <a:rPr lang="en-IE" sz="1799" dirty="0">
                    <a:latin typeface="Palatino-Roman"/>
                  </a:rPr>
                  <a:t>: Drift rate (strength of evidence)</a:t>
                </a:r>
              </a:p>
              <a:p>
                <a:r>
                  <a:rPr lang="en-US" sz="1799" dirty="0">
                    <a:latin typeface="Palatino-Roman"/>
                  </a:rPr>
                  <a:t>• </a:t>
                </a:r>
                <a14:m>
                  <m:oMath xmlns:m="http://schemas.openxmlformats.org/officeDocument/2006/math">
                    <m:r>
                      <a:rPr lang="en-IE" sz="1799" i="1" kern="100">
                        <a:latin typeface="Cambria Math" panose="02040503050406030204" pitchFamily="18" charset="0"/>
                        <a:ea typeface="Calibri" panose="020F0502020204030204" pitchFamily="34" charset="0"/>
                        <a:cs typeface="Times New Roman" panose="02020603050405020304" pitchFamily="18" charset="0"/>
                      </a:rPr>
                      <m:t>𝜎</m:t>
                    </m:r>
                    <m:r>
                      <a:rPr lang="en-IE" sz="1799" i="1" kern="100">
                        <a:latin typeface="Cambria Math" panose="02040503050406030204" pitchFamily="18" charset="0"/>
                        <a:ea typeface="Calibri" panose="020F0502020204030204" pitchFamily="34" charset="0"/>
                        <a:cs typeface="Times New Roman" panose="02020603050405020304" pitchFamily="18" charset="0"/>
                      </a:rPr>
                      <m:t> :</m:t>
                    </m:r>
                  </m:oMath>
                </a14:m>
                <a:r>
                  <a:rPr lang="en-IE" sz="1799" dirty="0">
                    <a:latin typeface="Palatino-Roman"/>
                  </a:rPr>
                  <a:t> Noise infinitesimal standard deviation (square root of diffusion coefficient). </a:t>
                </a:r>
                <a:br>
                  <a:rPr lang="en-IE" sz="1799" dirty="0">
                    <a:latin typeface="Palatino-Roman"/>
                  </a:rPr>
                </a:br>
                <a:r>
                  <a:rPr lang="en-IE" sz="1799" dirty="0">
                    <a:latin typeface="Palatino-Roman"/>
                  </a:rPr>
                  <a:t>	Often set to 1 or 0.1 by convention (scaling parameter).</a:t>
                </a:r>
              </a:p>
              <a:p>
                <a:r>
                  <a:rPr lang="en-US" sz="1799" dirty="0">
                    <a:latin typeface="Palatino-Roman"/>
                  </a:rPr>
                  <a:t>• a : boundary separation</a:t>
                </a:r>
              </a:p>
              <a:p>
                <a:r>
                  <a:rPr lang="en-US" sz="1799" dirty="0">
                    <a:latin typeface="Palatino-Roman"/>
                  </a:rPr>
                  <a:t>• z : start point (= a/2 for an unbiased decision)</a:t>
                </a:r>
              </a:p>
              <a:p>
                <a:r>
                  <a:rPr lang="en-US" sz="1799" dirty="0">
                    <a:latin typeface="Palatino-Roman"/>
                  </a:rPr>
                  <a:t>• </a:t>
                </a:r>
                <a14:m>
                  <m:oMath xmlns:m="http://schemas.openxmlformats.org/officeDocument/2006/math">
                    <m:sSub>
                      <m:sSubPr>
                        <m:ctrlPr>
                          <a:rPr lang="en-IE" sz="1799" i="1">
                            <a:latin typeface="Cambria Math" panose="02040503050406030204" pitchFamily="18" charset="0"/>
                          </a:rPr>
                        </m:ctrlPr>
                      </m:sSubPr>
                      <m:e>
                        <m:r>
                          <a:rPr lang="en-IE" sz="1799" i="1">
                            <a:latin typeface="Cambria Math" panose="02040503050406030204" pitchFamily="18" charset="0"/>
                          </a:rPr>
                          <m:t>𝑇</m:t>
                        </m:r>
                      </m:e>
                      <m:sub>
                        <m:r>
                          <a:rPr lang="en-IE" sz="1799" i="1">
                            <a:latin typeface="Cambria Math" panose="02040503050406030204" pitchFamily="18" charset="0"/>
                          </a:rPr>
                          <m:t>𝑒𝑟</m:t>
                        </m:r>
                      </m:sub>
                    </m:sSub>
                  </m:oMath>
                </a14:m>
                <a:r>
                  <a:rPr lang="en-IE" sz="1799" dirty="0">
                    <a:latin typeface="Palatino-Roman"/>
                  </a:rPr>
                  <a:t> : non-decision time</a:t>
                </a:r>
              </a:p>
            </p:txBody>
          </p:sp>
        </mc:Choice>
        <mc:Fallback>
          <p:sp>
            <p:nvSpPr>
              <p:cNvPr id="22" name="TextBox 21">
                <a:extLst>
                  <a:ext uri="{FF2B5EF4-FFF2-40B4-BE49-F238E27FC236}">
                    <a16:creationId xmlns:a16="http://schemas.microsoft.com/office/drawing/2014/main" id="{EB9A001F-32A9-317C-057E-AEC0100E6F56}"/>
                  </a:ext>
                </a:extLst>
              </p:cNvPr>
              <p:cNvSpPr txBox="1">
                <a:spLocks noRot="1" noChangeAspect="1" noMove="1" noResize="1" noEditPoints="1" noAdjustHandles="1" noChangeArrowheads="1" noChangeShapeType="1" noTextEdit="1"/>
              </p:cNvSpPr>
              <p:nvPr/>
            </p:nvSpPr>
            <p:spPr>
              <a:xfrm>
                <a:off x="546802" y="3987001"/>
                <a:ext cx="10699212" cy="2307122"/>
              </a:xfrm>
              <a:prstGeom prst="rect">
                <a:avLst/>
              </a:prstGeom>
              <a:blipFill>
                <a:blip r:embed="rId6"/>
                <a:stretch>
                  <a:fillRect l="-474" t="-546" b="-2732"/>
                </a:stretch>
              </a:blipFill>
            </p:spPr>
            <p:txBody>
              <a:bodyPr/>
              <a:lstStyle/>
              <a:p>
                <a:r>
                  <a:rPr lang="es-ES">
                    <a:noFill/>
                  </a:rPr>
                  <a:t> </a:t>
                </a:r>
              </a:p>
            </p:txBody>
          </p:sp>
        </mc:Fallback>
      </mc:AlternateContent>
      <p:sp>
        <p:nvSpPr>
          <p:cNvPr id="24" name="TextBox 23">
            <a:extLst>
              <a:ext uri="{FF2B5EF4-FFF2-40B4-BE49-F238E27FC236}">
                <a16:creationId xmlns:a16="http://schemas.microsoft.com/office/drawing/2014/main" id="{64017606-99EE-3425-B6A4-FB59D7F79DAF}"/>
              </a:ext>
            </a:extLst>
          </p:cNvPr>
          <p:cNvSpPr txBox="1"/>
          <p:nvPr/>
        </p:nvSpPr>
        <p:spPr>
          <a:xfrm>
            <a:off x="4518653" y="1511198"/>
            <a:ext cx="502883" cy="369140"/>
          </a:xfrm>
          <a:prstGeom prst="rect">
            <a:avLst/>
          </a:prstGeom>
          <a:noFill/>
        </p:spPr>
        <p:txBody>
          <a:bodyPr wrap="square">
            <a:spAutoFit/>
          </a:bodyPr>
          <a:lstStyle/>
          <a:p>
            <a:r>
              <a:rPr lang="en-US" sz="1799" dirty="0">
                <a:latin typeface="Palatino-Roman"/>
                <a:cs typeface="Times New Roman" panose="02020603050405020304" pitchFamily="18" charset="0"/>
              </a:rPr>
              <a:t>+a</a:t>
            </a:r>
            <a:endParaRPr lang="en-IE" sz="1799" dirty="0"/>
          </a:p>
        </p:txBody>
      </p:sp>
      <p:sp>
        <p:nvSpPr>
          <p:cNvPr id="25" name="TextBox 24">
            <a:extLst>
              <a:ext uri="{FF2B5EF4-FFF2-40B4-BE49-F238E27FC236}">
                <a16:creationId xmlns:a16="http://schemas.microsoft.com/office/drawing/2014/main" id="{ECA90990-A793-C340-5FBE-60C98A766E15}"/>
              </a:ext>
            </a:extLst>
          </p:cNvPr>
          <p:cNvSpPr txBox="1"/>
          <p:nvPr/>
        </p:nvSpPr>
        <p:spPr>
          <a:xfrm>
            <a:off x="4561168" y="3049027"/>
            <a:ext cx="502883" cy="369140"/>
          </a:xfrm>
          <a:prstGeom prst="rect">
            <a:avLst/>
          </a:prstGeom>
          <a:noFill/>
        </p:spPr>
        <p:txBody>
          <a:bodyPr wrap="square">
            <a:spAutoFit/>
          </a:bodyPr>
          <a:lstStyle/>
          <a:p>
            <a:r>
              <a:rPr lang="en-US" sz="1799" dirty="0">
                <a:latin typeface="Palatino-Roman"/>
                <a:cs typeface="Times New Roman" panose="02020603050405020304" pitchFamily="18" charset="0"/>
              </a:rPr>
              <a:t>-a</a:t>
            </a:r>
            <a:endParaRPr lang="en-IE" sz="1799" dirty="0"/>
          </a:p>
        </p:txBody>
      </p:sp>
      <p:sp>
        <p:nvSpPr>
          <p:cNvPr id="26" name="Rectangle 25">
            <a:extLst>
              <a:ext uri="{FF2B5EF4-FFF2-40B4-BE49-F238E27FC236}">
                <a16:creationId xmlns:a16="http://schemas.microsoft.com/office/drawing/2014/main" id="{1D892841-80FF-C7A9-5006-F695C22523B8}"/>
              </a:ext>
            </a:extLst>
          </p:cNvPr>
          <p:cNvSpPr/>
          <p:nvPr/>
        </p:nvSpPr>
        <p:spPr>
          <a:xfrm>
            <a:off x="3671963" y="1791539"/>
            <a:ext cx="357455" cy="133019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sp>
        <p:nvSpPr>
          <p:cNvPr id="27" name="TextBox 26">
            <a:extLst>
              <a:ext uri="{FF2B5EF4-FFF2-40B4-BE49-F238E27FC236}">
                <a16:creationId xmlns:a16="http://schemas.microsoft.com/office/drawing/2014/main" id="{1BFE1DEC-FA03-019A-5DF0-BBF7FA762BDD}"/>
              </a:ext>
            </a:extLst>
          </p:cNvPr>
          <p:cNvSpPr txBox="1"/>
          <p:nvPr/>
        </p:nvSpPr>
        <p:spPr>
          <a:xfrm>
            <a:off x="4563352" y="3052656"/>
            <a:ext cx="502883" cy="369140"/>
          </a:xfrm>
          <a:prstGeom prst="rect">
            <a:avLst/>
          </a:prstGeom>
          <a:solidFill>
            <a:schemeClr val="bg1"/>
          </a:solidFill>
        </p:spPr>
        <p:txBody>
          <a:bodyPr wrap="square">
            <a:spAutoFit/>
          </a:bodyPr>
          <a:lstStyle/>
          <a:p>
            <a:r>
              <a:rPr lang="en-US" sz="1799" dirty="0">
                <a:latin typeface="Palatino-Roman"/>
                <a:cs typeface="Times New Roman" panose="02020603050405020304" pitchFamily="18" charset="0"/>
              </a:rPr>
              <a:t>0</a:t>
            </a:r>
            <a:endParaRPr lang="en-IE" sz="1799" dirty="0"/>
          </a:p>
        </p:txBody>
      </p:sp>
      <p:sp>
        <p:nvSpPr>
          <p:cNvPr id="28" name="TextBox 27">
            <a:extLst>
              <a:ext uri="{FF2B5EF4-FFF2-40B4-BE49-F238E27FC236}">
                <a16:creationId xmlns:a16="http://schemas.microsoft.com/office/drawing/2014/main" id="{4A4F176C-82D5-52A5-D66B-50651BD996A6}"/>
              </a:ext>
            </a:extLst>
          </p:cNvPr>
          <p:cNvSpPr txBox="1"/>
          <p:nvPr/>
        </p:nvSpPr>
        <p:spPr>
          <a:xfrm>
            <a:off x="4561168" y="1499219"/>
            <a:ext cx="502883" cy="369140"/>
          </a:xfrm>
          <a:prstGeom prst="rect">
            <a:avLst/>
          </a:prstGeom>
          <a:solidFill>
            <a:schemeClr val="bg1"/>
          </a:solidFill>
        </p:spPr>
        <p:txBody>
          <a:bodyPr wrap="square">
            <a:spAutoFit/>
          </a:bodyPr>
          <a:lstStyle/>
          <a:p>
            <a:r>
              <a:rPr lang="en-US" sz="1799" dirty="0">
                <a:latin typeface="Palatino-Roman"/>
                <a:cs typeface="Times New Roman" panose="02020603050405020304" pitchFamily="18" charset="0"/>
              </a:rPr>
              <a:t>a</a:t>
            </a:r>
            <a:endParaRPr lang="en-IE" sz="1799" dirty="0"/>
          </a:p>
        </p:txBody>
      </p:sp>
      <p:sp>
        <p:nvSpPr>
          <p:cNvPr id="3" name="Rectangle 2">
            <a:extLst>
              <a:ext uri="{FF2B5EF4-FFF2-40B4-BE49-F238E27FC236}">
                <a16:creationId xmlns:a16="http://schemas.microsoft.com/office/drawing/2014/main" id="{B0569C64-CA2E-2EFD-2565-DF58DC805658}"/>
              </a:ext>
            </a:extLst>
          </p:cNvPr>
          <p:cNvSpPr/>
          <p:nvPr/>
        </p:nvSpPr>
        <p:spPr>
          <a:xfrm>
            <a:off x="1175518" y="2201195"/>
            <a:ext cx="573566" cy="23982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BB80C92-7825-F216-597E-1AE0952C53D6}"/>
                  </a:ext>
                </a:extLst>
              </p:cNvPr>
              <p:cNvSpPr txBox="1"/>
              <p:nvPr/>
            </p:nvSpPr>
            <p:spPr>
              <a:xfrm>
                <a:off x="2267500" y="5985019"/>
                <a:ext cx="6496738" cy="369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1799" i="1">
                          <a:latin typeface="Cambria Math" panose="02040503050406030204" pitchFamily="18" charset="0"/>
                        </a:rPr>
                        <m:t>𝑅𝑇</m:t>
                      </m:r>
                      <m:r>
                        <a:rPr lang="en-IE" sz="1799">
                          <a:latin typeface="Cambria Math" panose="02040503050406030204" pitchFamily="18" charset="0"/>
                        </a:rPr>
                        <m:t>=</m:t>
                      </m:r>
                      <m:sSub>
                        <m:sSubPr>
                          <m:ctrlPr>
                            <a:rPr lang="en-IE" sz="1799" i="1">
                              <a:solidFill>
                                <a:srgbClr val="836967"/>
                              </a:solidFill>
                              <a:latin typeface="Cambria Math" panose="02040503050406030204" pitchFamily="18" charset="0"/>
                            </a:rPr>
                          </m:ctrlPr>
                        </m:sSubPr>
                        <m:e>
                          <m:r>
                            <a:rPr lang="en-IE" sz="1799" i="1">
                              <a:latin typeface="Cambria Math" panose="02040503050406030204" pitchFamily="18" charset="0"/>
                            </a:rPr>
                            <m:t>𝑡</m:t>
                          </m:r>
                        </m:e>
                        <m:sub>
                          <m:r>
                            <a:rPr lang="en-IE" sz="1799" i="1">
                              <a:latin typeface="Cambria Math" panose="02040503050406030204" pitchFamily="18" charset="0"/>
                            </a:rPr>
                            <m:t>𝐷</m:t>
                          </m:r>
                        </m:sub>
                      </m:sSub>
                      <m:r>
                        <a:rPr lang="en-IE" sz="1799">
                          <a:latin typeface="Cambria Math" panose="02040503050406030204" pitchFamily="18" charset="0"/>
                        </a:rPr>
                        <m:t>+</m:t>
                      </m:r>
                      <m:sSub>
                        <m:sSubPr>
                          <m:ctrlPr>
                            <a:rPr lang="en-IE" sz="1799" i="1">
                              <a:solidFill>
                                <a:srgbClr val="836967"/>
                              </a:solidFill>
                              <a:latin typeface="Cambria Math" panose="02040503050406030204" pitchFamily="18" charset="0"/>
                            </a:rPr>
                          </m:ctrlPr>
                        </m:sSubPr>
                        <m:e>
                          <m:r>
                            <a:rPr lang="en-IE" sz="1799" i="1">
                              <a:latin typeface="Cambria Math" panose="02040503050406030204" pitchFamily="18" charset="0"/>
                            </a:rPr>
                            <m:t>𝑡</m:t>
                          </m:r>
                        </m:e>
                        <m:sub>
                          <m:r>
                            <a:rPr lang="en-IE" sz="1799" i="1">
                              <a:latin typeface="Cambria Math" panose="02040503050406030204" pitchFamily="18" charset="0"/>
                            </a:rPr>
                            <m:t>𝑁𝐷</m:t>
                          </m:r>
                        </m:sub>
                      </m:sSub>
                    </m:oMath>
                  </m:oMathPara>
                </a14:m>
                <a:endParaRPr lang="en-IE" sz="1799" dirty="0"/>
              </a:p>
            </p:txBody>
          </p:sp>
        </mc:Choice>
        <mc:Fallback>
          <p:sp>
            <p:nvSpPr>
              <p:cNvPr id="7" name="TextBox 6">
                <a:extLst>
                  <a:ext uri="{FF2B5EF4-FFF2-40B4-BE49-F238E27FC236}">
                    <a16:creationId xmlns:a16="http://schemas.microsoft.com/office/drawing/2014/main" id="{9BB80C92-7825-F216-597E-1AE0952C53D6}"/>
                  </a:ext>
                </a:extLst>
              </p:cNvPr>
              <p:cNvSpPr txBox="1">
                <a:spLocks noRot="1" noChangeAspect="1" noMove="1" noResize="1" noEditPoints="1" noAdjustHandles="1" noChangeArrowheads="1" noChangeShapeType="1" noTextEdit="1"/>
              </p:cNvSpPr>
              <p:nvPr/>
            </p:nvSpPr>
            <p:spPr>
              <a:xfrm>
                <a:off x="2267500" y="5985019"/>
                <a:ext cx="6496738" cy="369140"/>
              </a:xfrm>
              <a:prstGeom prst="rect">
                <a:avLst/>
              </a:prstGeom>
              <a:blipFill>
                <a:blip r:embed="rId7"/>
                <a:stretch>
                  <a:fillRect/>
                </a:stretch>
              </a:blipFill>
            </p:spPr>
            <p:txBody>
              <a:bodyPr/>
              <a:lstStyle/>
              <a:p>
                <a:r>
                  <a:rPr lang="es-ES">
                    <a:noFill/>
                  </a:rPr>
                  <a:t> </a:t>
                </a:r>
              </a:p>
            </p:txBody>
          </p:sp>
        </mc:Fallback>
      </mc:AlternateContent>
      <p:sp>
        <p:nvSpPr>
          <p:cNvPr id="9" name="Oval 8">
            <a:extLst>
              <a:ext uri="{FF2B5EF4-FFF2-40B4-BE49-F238E27FC236}">
                <a16:creationId xmlns:a16="http://schemas.microsoft.com/office/drawing/2014/main" id="{760D89C6-4353-E696-008C-10F9C462F409}"/>
              </a:ext>
            </a:extLst>
          </p:cNvPr>
          <p:cNvSpPr/>
          <p:nvPr/>
        </p:nvSpPr>
        <p:spPr>
          <a:xfrm>
            <a:off x="5793393" y="5999398"/>
            <a:ext cx="502883" cy="447508"/>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cxnSp>
        <p:nvCxnSpPr>
          <p:cNvPr id="14" name="Straight Arrow Connector 13">
            <a:extLst>
              <a:ext uri="{FF2B5EF4-FFF2-40B4-BE49-F238E27FC236}">
                <a16:creationId xmlns:a16="http://schemas.microsoft.com/office/drawing/2014/main" id="{E2912B03-856E-AB18-E7AD-D3EC27A16970}"/>
              </a:ext>
            </a:extLst>
          </p:cNvPr>
          <p:cNvCxnSpPr>
            <a:cxnSpLocks/>
          </p:cNvCxnSpPr>
          <p:nvPr/>
        </p:nvCxnSpPr>
        <p:spPr>
          <a:xfrm flipH="1">
            <a:off x="6542674" y="6226315"/>
            <a:ext cx="1011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D9FFC95-30A8-CC26-6050-53E410F06ECE}"/>
              </a:ext>
            </a:extLst>
          </p:cNvPr>
          <p:cNvSpPr txBox="1"/>
          <p:nvPr/>
        </p:nvSpPr>
        <p:spPr>
          <a:xfrm>
            <a:off x="7655113" y="5920852"/>
            <a:ext cx="3695950" cy="645995"/>
          </a:xfrm>
          <a:prstGeom prst="rect">
            <a:avLst/>
          </a:prstGeom>
          <a:noFill/>
        </p:spPr>
        <p:txBody>
          <a:bodyPr wrap="square" rtlCol="0">
            <a:spAutoFit/>
          </a:bodyPr>
          <a:lstStyle/>
          <a:p>
            <a:r>
              <a:rPr lang="en-US" sz="1799" dirty="0">
                <a:latin typeface="Palatino-Roman"/>
                <a:cs typeface="Times New Roman" panose="02020603050405020304" pitchFamily="18" charset="0"/>
              </a:rPr>
              <a:t>‘non-decision time’ sensory encoding and motor delays</a:t>
            </a:r>
            <a:endParaRPr lang="en-IE" sz="1799" dirty="0"/>
          </a:p>
        </p:txBody>
      </p:sp>
      <p:sp>
        <p:nvSpPr>
          <p:cNvPr id="21" name="TextBox 20">
            <a:extLst>
              <a:ext uri="{FF2B5EF4-FFF2-40B4-BE49-F238E27FC236}">
                <a16:creationId xmlns:a16="http://schemas.microsoft.com/office/drawing/2014/main" id="{F372FF83-F18C-C9D0-F587-FF366D83FD35}"/>
              </a:ext>
            </a:extLst>
          </p:cNvPr>
          <p:cNvSpPr txBox="1"/>
          <p:nvPr/>
        </p:nvSpPr>
        <p:spPr>
          <a:xfrm>
            <a:off x="1123700" y="1228303"/>
            <a:ext cx="1085392" cy="369140"/>
          </a:xfrm>
          <a:prstGeom prst="rect">
            <a:avLst/>
          </a:prstGeom>
          <a:solidFill>
            <a:schemeClr val="bg1"/>
          </a:solidFill>
        </p:spPr>
        <p:txBody>
          <a:bodyPr wrap="square">
            <a:spAutoFit/>
          </a:bodyPr>
          <a:lstStyle/>
          <a:p>
            <a:r>
              <a:rPr lang="en-US" sz="1799" dirty="0">
                <a:latin typeface="Palatino-Roman"/>
                <a:cs typeface="Times New Roman" panose="02020603050405020304" pitchFamily="18" charset="0"/>
              </a:rPr>
              <a:t>Correct</a:t>
            </a:r>
            <a:endParaRPr lang="en-IE" sz="1799" dirty="0"/>
          </a:p>
        </p:txBody>
      </p:sp>
      <p:sp>
        <p:nvSpPr>
          <p:cNvPr id="23" name="TextBox 22">
            <a:extLst>
              <a:ext uri="{FF2B5EF4-FFF2-40B4-BE49-F238E27FC236}">
                <a16:creationId xmlns:a16="http://schemas.microsoft.com/office/drawing/2014/main" id="{172506E3-2EBD-9184-F7FD-F3FD6B8A963B}"/>
              </a:ext>
            </a:extLst>
          </p:cNvPr>
          <p:cNvSpPr txBox="1"/>
          <p:nvPr/>
        </p:nvSpPr>
        <p:spPr>
          <a:xfrm>
            <a:off x="1175518" y="3319838"/>
            <a:ext cx="1085392" cy="369140"/>
          </a:xfrm>
          <a:prstGeom prst="rect">
            <a:avLst/>
          </a:prstGeom>
          <a:solidFill>
            <a:schemeClr val="bg1"/>
          </a:solidFill>
        </p:spPr>
        <p:txBody>
          <a:bodyPr wrap="square">
            <a:spAutoFit/>
          </a:bodyPr>
          <a:lstStyle/>
          <a:p>
            <a:r>
              <a:rPr lang="en-US" sz="1799" dirty="0">
                <a:latin typeface="Palatino-Roman"/>
                <a:cs typeface="Times New Roman" panose="02020603050405020304" pitchFamily="18" charset="0"/>
              </a:rPr>
              <a:t>Error</a:t>
            </a:r>
            <a:endParaRPr lang="en-IE" sz="1799" dirty="0"/>
          </a:p>
        </p:txBody>
      </p:sp>
      <p:sp>
        <p:nvSpPr>
          <p:cNvPr id="15" name="Title 14">
            <a:extLst>
              <a:ext uri="{FF2B5EF4-FFF2-40B4-BE49-F238E27FC236}">
                <a16:creationId xmlns:a16="http://schemas.microsoft.com/office/drawing/2014/main" id="{46032DD9-6962-68CB-A4C3-30F29559E28F}"/>
              </a:ext>
            </a:extLst>
          </p:cNvPr>
          <p:cNvSpPr>
            <a:spLocks noGrp="1"/>
          </p:cNvSpPr>
          <p:nvPr>
            <p:ph type="title"/>
          </p:nvPr>
        </p:nvSpPr>
        <p:spPr/>
        <p:txBody>
          <a:bodyPr/>
          <a:lstStyle/>
          <a:p>
            <a:r>
              <a:rPr lang="en-US" dirty="0"/>
              <a:t>The Drift Diffusion Model</a:t>
            </a:r>
            <a:endParaRPr lang="en-NL" dirty="0"/>
          </a:p>
        </p:txBody>
      </p:sp>
    </p:spTree>
    <p:extLst>
      <p:ext uri="{BB962C8B-B14F-4D97-AF65-F5344CB8AC3E}">
        <p14:creationId xmlns:p14="http://schemas.microsoft.com/office/powerpoint/2010/main" val="29370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xEl>
                                              <p:pRg st="5" end="5"/>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animBg="1"/>
      <p:bldP spid="16" grpId="0"/>
      <p:bldP spid="17" grpId="0" animBg="1"/>
      <p:bldP spid="20" grpId="0"/>
      <p:bldP spid="24" grpId="0"/>
      <p:bldP spid="25" grpId="0"/>
      <p:bldP spid="26" grpId="0" animBg="1"/>
      <p:bldP spid="27" grpId="0" animBg="1"/>
      <p:bldP spid="28" grpId="0" animBg="1"/>
      <p:bldP spid="3" grpId="0" animBg="1"/>
      <p:bldP spid="7" grpId="0"/>
      <p:bldP spid="9" grpId="0" animBg="1"/>
      <p:bldP spid="19" grpId="0"/>
      <p:bldP spid="21"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97A5-2B65-E64D-8F87-688BFF69D117}"/>
              </a:ext>
            </a:extLst>
          </p:cNvPr>
          <p:cNvSpPr>
            <a:spLocks noGrp="1"/>
          </p:cNvSpPr>
          <p:nvPr>
            <p:ph type="title"/>
          </p:nvPr>
        </p:nvSpPr>
        <p:spPr/>
        <p:txBody>
          <a:bodyPr>
            <a:normAutofit/>
          </a:bodyPr>
          <a:lstStyle/>
          <a:p>
            <a:r>
              <a:rPr lang="en-US" dirty="0"/>
              <a:t>The Drift Diffusion Model</a:t>
            </a:r>
          </a:p>
        </p:txBody>
      </p:sp>
      <p:sp>
        <p:nvSpPr>
          <p:cNvPr id="3" name="Content Placeholder 2">
            <a:extLst>
              <a:ext uri="{FF2B5EF4-FFF2-40B4-BE49-F238E27FC236}">
                <a16:creationId xmlns:a16="http://schemas.microsoft.com/office/drawing/2014/main" id="{93CC1C2C-0379-A723-4050-71E1A0F69C12}"/>
              </a:ext>
            </a:extLst>
          </p:cNvPr>
          <p:cNvSpPr>
            <a:spLocks noGrp="1"/>
          </p:cNvSpPr>
          <p:nvPr>
            <p:ph idx="1"/>
          </p:nvPr>
        </p:nvSpPr>
        <p:spPr>
          <a:xfrm>
            <a:off x="404452" y="1253969"/>
            <a:ext cx="4472983" cy="5193197"/>
          </a:xfrm>
        </p:spPr>
        <p:txBody>
          <a:bodyPr>
            <a:normAutofit fontScale="70000" lnSpcReduction="20000"/>
          </a:bodyPr>
          <a:lstStyle/>
          <a:p>
            <a:r>
              <a:rPr lang="en-US" dirty="0"/>
              <a:t>Each parameter </a:t>
            </a:r>
            <a:r>
              <a:rPr lang="en-US" i="1" dirty="0"/>
              <a:t>uniquely</a:t>
            </a:r>
            <a:r>
              <a:rPr lang="en-US" dirty="0"/>
              <a:t> affects RT distributions and accuracies.</a:t>
            </a:r>
          </a:p>
          <a:p>
            <a:r>
              <a:rPr lang="en-US" dirty="0">
                <a:latin typeface="Palatino-Roman"/>
                <a:cs typeface="Times New Roman" panose="02020603050405020304" pitchFamily="18" charset="0"/>
              </a:rPr>
              <a:t>For each set of parameters (i.e. for each experimental condition), we obtain a choice probability P(Correct) and two predicted RT distributions: correct and error responses (or left vs right responses).</a:t>
            </a:r>
          </a:p>
          <a:p>
            <a:pPr lvl="1"/>
            <a:r>
              <a:rPr lang="en-US" dirty="0">
                <a:latin typeface="Palatino-Roman"/>
                <a:cs typeface="Times New Roman" panose="02020603050405020304" pitchFamily="18" charset="0"/>
              </a:rPr>
              <a:t>This can be compared to the observed experimental data, with the goal of finding the best parameter set to explain the data (Model estimation).</a:t>
            </a:r>
          </a:p>
          <a:p>
            <a:r>
              <a:rPr lang="en-US" b="1" dirty="0">
                <a:latin typeface="Palatino-Roman"/>
                <a:cs typeface="Times New Roman" panose="02020603050405020304" pitchFamily="18" charset="0"/>
              </a:rPr>
              <a:t>Selective influence</a:t>
            </a:r>
            <a:r>
              <a:rPr lang="en-US" dirty="0">
                <a:latin typeface="Palatino-Roman"/>
                <a:cs typeface="Times New Roman" panose="02020603050405020304" pitchFamily="18" charset="0"/>
              </a:rPr>
              <a:t>: an experimental manipulation that influences just a single parameter—all other parameters can be shared across the conditions. </a:t>
            </a:r>
          </a:p>
          <a:p>
            <a:pPr lvl="1"/>
            <a:r>
              <a:rPr lang="en-US" dirty="0">
                <a:latin typeface="Palatino-Roman"/>
                <a:cs typeface="Times New Roman" panose="02020603050405020304" pitchFamily="18" charset="0"/>
              </a:rPr>
              <a:t>Often desired, not always achieved.</a:t>
            </a:r>
            <a:endParaRPr lang="en-IE" dirty="0">
              <a:latin typeface="Palatino-Roman"/>
              <a:cs typeface="Times New Roman" panose="02020603050405020304" pitchFamily="18" charset="0"/>
            </a:endParaRPr>
          </a:p>
          <a:p>
            <a:endParaRPr lang="en-NL" dirty="0"/>
          </a:p>
        </p:txBody>
      </p:sp>
      <p:pic>
        <p:nvPicPr>
          <p:cNvPr id="3074" name="Picture 2">
            <a:extLst>
              <a:ext uri="{FF2B5EF4-FFF2-40B4-BE49-F238E27FC236}">
                <a16:creationId xmlns:a16="http://schemas.microsoft.com/office/drawing/2014/main" id="{EECF090E-010D-341A-A0C1-80DCD222B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079" y="1253969"/>
            <a:ext cx="6397468" cy="47981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4632D0-2B3E-3FBF-E8E3-7EC439F7EDCA}"/>
              </a:ext>
            </a:extLst>
          </p:cNvPr>
          <p:cNvSpPr txBox="1"/>
          <p:nvPr/>
        </p:nvSpPr>
        <p:spPr>
          <a:xfrm>
            <a:off x="5791359" y="6467978"/>
            <a:ext cx="9143411" cy="276855"/>
          </a:xfrm>
          <a:prstGeom prst="rect">
            <a:avLst/>
          </a:prstGeom>
          <a:noFill/>
        </p:spPr>
        <p:txBody>
          <a:bodyPr wrap="square">
            <a:spAutoFit/>
          </a:bodyPr>
          <a:lstStyle/>
          <a:p>
            <a:r>
              <a:rPr lang="en-NL" sz="1199" dirty="0"/>
              <a:t>https://dominiquemakowski.github.io/CognitiveModels/4b_rt_generative.</a:t>
            </a:r>
            <a:r>
              <a:rPr lang="en-NL" sz="900" dirty="0"/>
              <a:t>html</a:t>
            </a:r>
            <a:endParaRPr lang="en-NL" sz="1199" dirty="0"/>
          </a:p>
        </p:txBody>
      </p:sp>
    </p:spTree>
    <p:extLst>
      <p:ext uri="{BB962C8B-B14F-4D97-AF65-F5344CB8AC3E}">
        <p14:creationId xmlns:p14="http://schemas.microsoft.com/office/powerpoint/2010/main" val="51601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E87F97-CBC7-517D-6CB6-E3A03B6ED35B}"/>
              </a:ext>
            </a:extLst>
          </p:cNvPr>
          <p:cNvSpPr>
            <a:spLocks noGrp="1"/>
          </p:cNvSpPr>
          <p:nvPr>
            <p:ph type="sldNum" sz="quarter" idx="12"/>
          </p:nvPr>
        </p:nvSpPr>
        <p:spPr/>
        <p:txBody>
          <a:bodyPr/>
          <a:lstStyle/>
          <a:p>
            <a:fld id="{0449AC51-1418-4680-A01C-9E75877FAF7A}" type="slidenum">
              <a:rPr lang="en-IE" smtClean="0"/>
              <a:t>34</a:t>
            </a:fld>
            <a:endParaRPr lang="en-IE"/>
          </a:p>
        </p:txBody>
      </p:sp>
      <p:sp>
        <p:nvSpPr>
          <p:cNvPr id="2" name="Title 1">
            <a:extLst>
              <a:ext uri="{FF2B5EF4-FFF2-40B4-BE49-F238E27FC236}">
                <a16:creationId xmlns:a16="http://schemas.microsoft.com/office/drawing/2014/main" id="{88E5812C-3925-3BAC-18BD-AD06EE8408BC}"/>
              </a:ext>
            </a:extLst>
          </p:cNvPr>
          <p:cNvSpPr>
            <a:spLocks noGrp="1"/>
          </p:cNvSpPr>
          <p:nvPr>
            <p:ph type="title"/>
          </p:nvPr>
        </p:nvSpPr>
        <p:spPr/>
        <p:txBody>
          <a:bodyPr/>
          <a:lstStyle/>
          <a:p>
            <a:r>
              <a:rPr lang="en-NL" dirty="0"/>
              <a:t>The DDM’s ingredients</a:t>
            </a:r>
          </a:p>
        </p:txBody>
      </p:sp>
      <p:sp>
        <p:nvSpPr>
          <p:cNvPr id="3" name="Content Placeholder 2">
            <a:extLst>
              <a:ext uri="{FF2B5EF4-FFF2-40B4-BE49-F238E27FC236}">
                <a16:creationId xmlns:a16="http://schemas.microsoft.com/office/drawing/2014/main" id="{1B80EDBF-838F-B312-E54A-D5C769835379}"/>
              </a:ext>
            </a:extLst>
          </p:cNvPr>
          <p:cNvSpPr>
            <a:spLocks noGrp="1"/>
          </p:cNvSpPr>
          <p:nvPr>
            <p:ph idx="1"/>
          </p:nvPr>
        </p:nvSpPr>
        <p:spPr/>
        <p:txBody>
          <a:bodyPr/>
          <a:lstStyle/>
          <a:p>
            <a:endParaRPr lang="en-NL"/>
          </a:p>
        </p:txBody>
      </p:sp>
      <p:pic>
        <p:nvPicPr>
          <p:cNvPr id="1026" name="Picture 2" descr="The Function of Ingredients in Cake - Baking Kneads, LLC">
            <a:extLst>
              <a:ext uri="{FF2B5EF4-FFF2-40B4-BE49-F238E27FC236}">
                <a16:creationId xmlns:a16="http://schemas.microsoft.com/office/drawing/2014/main" id="{BF2E523F-328A-0565-630F-CA09EAC6C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465" y="1262274"/>
            <a:ext cx="7552566" cy="505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27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ddm-updown-slowfast.gif" descr="ddm-updown-slowfast.gif"/>
          <p:cNvPicPr>
            <a:picLocks/>
          </p:cNvPicPr>
          <p:nvPr/>
        </p:nvPicPr>
        <p:blipFill>
          <a:blip r:embed="rId3"/>
          <a:stretch>
            <a:fillRect/>
          </a:stretch>
        </p:blipFill>
        <p:spPr>
          <a:xfrm>
            <a:off x="2933584" y="1057189"/>
            <a:ext cx="6324833" cy="4743624"/>
          </a:xfrm>
          <a:prstGeom prst="rect">
            <a:avLst/>
          </a:prstGeom>
          <a:ln w="12700">
            <a:miter lim="400000"/>
          </a:ln>
        </p:spPr>
      </p:pic>
      <p:pic>
        <p:nvPicPr>
          <p:cNvPr id="168" name="tiger.png" descr="tiger.png"/>
          <p:cNvPicPr>
            <a:picLocks noChangeAspect="1"/>
          </p:cNvPicPr>
          <p:nvPr/>
        </p:nvPicPr>
        <p:blipFill>
          <a:blip r:embed="rId4"/>
          <a:stretch>
            <a:fillRect/>
          </a:stretch>
        </p:blipFill>
        <p:spPr>
          <a:xfrm>
            <a:off x="4583861" y="5442799"/>
            <a:ext cx="758981" cy="939128"/>
          </a:xfrm>
          <a:prstGeom prst="rect">
            <a:avLst/>
          </a:prstGeom>
          <a:ln w="12700">
            <a:miter lim="400000"/>
          </a:ln>
        </p:spPr>
      </p:pic>
      <p:pic>
        <p:nvPicPr>
          <p:cNvPr id="169" name="cat.png" descr="cat.png"/>
          <p:cNvPicPr>
            <a:picLocks noChangeAspect="1"/>
          </p:cNvPicPr>
          <p:nvPr/>
        </p:nvPicPr>
        <p:blipFill>
          <a:blip r:embed="rId5"/>
          <a:stretch>
            <a:fillRect/>
          </a:stretch>
        </p:blipFill>
        <p:spPr>
          <a:xfrm>
            <a:off x="4583861" y="153847"/>
            <a:ext cx="758981" cy="1183117"/>
          </a:xfrm>
          <a:prstGeom prst="rect">
            <a:avLst/>
          </a:prstGeom>
          <a:ln w="12700">
            <a:miter lim="400000"/>
          </a:ln>
        </p:spPr>
      </p:pic>
      <p:pic>
        <p:nvPicPr>
          <p:cNvPr id="170" name="p950523676-3.jpg" descr="p950523676-3.jpg"/>
          <p:cNvPicPr>
            <a:picLocks noChangeAspect="1"/>
          </p:cNvPicPr>
          <p:nvPr/>
        </p:nvPicPr>
        <p:blipFill>
          <a:blip r:embed="rId6"/>
          <a:srcRect l="39410" t="17796" r="34183" b="23405"/>
          <a:stretch>
            <a:fillRect/>
          </a:stretch>
        </p:blipFill>
        <p:spPr>
          <a:xfrm>
            <a:off x="7861025" y="217991"/>
            <a:ext cx="758981" cy="1054812"/>
          </a:xfrm>
          <a:prstGeom prst="rect">
            <a:avLst/>
          </a:prstGeom>
          <a:ln w="12700">
            <a:miter lim="400000"/>
          </a:ln>
        </p:spPr>
      </p:pic>
      <p:sp>
        <p:nvSpPr>
          <p:cNvPr id="171" name="Line"/>
          <p:cNvSpPr/>
          <p:nvPr/>
        </p:nvSpPr>
        <p:spPr>
          <a:xfrm>
            <a:off x="6030966" y="788245"/>
            <a:ext cx="1116065" cy="1"/>
          </a:xfrm>
          <a:prstGeom prst="line">
            <a:avLst/>
          </a:prstGeom>
          <a:ln w="25400">
            <a:solidFill>
              <a:srgbClr val="000000"/>
            </a:solidFill>
            <a:miter lim="400000"/>
            <a:headEnd type="triangle"/>
            <a:tailEnd type="triangle"/>
          </a:ln>
        </p:spPr>
        <p:txBody>
          <a:bodyPr lIns="35700" tIns="35700" rIns="35700" bIns="35700" anchor="ctr"/>
          <a:lstStyle/>
          <a:p>
            <a:pPr>
              <a:defRPr sz="2400"/>
            </a:pPr>
            <a:endParaRPr sz="1687"/>
          </a:p>
        </p:txBody>
      </p:sp>
      <p:sp>
        <p:nvSpPr>
          <p:cNvPr id="172" name="Line"/>
          <p:cNvSpPr/>
          <p:nvPr/>
        </p:nvSpPr>
        <p:spPr>
          <a:xfrm>
            <a:off x="6030966" y="5755842"/>
            <a:ext cx="1116065" cy="1"/>
          </a:xfrm>
          <a:prstGeom prst="line">
            <a:avLst/>
          </a:prstGeom>
          <a:ln w="25400">
            <a:solidFill>
              <a:srgbClr val="000000"/>
            </a:solidFill>
            <a:miter lim="400000"/>
            <a:headEnd type="triangle"/>
            <a:tailEnd type="triangle"/>
          </a:ln>
        </p:spPr>
        <p:txBody>
          <a:bodyPr lIns="35700" tIns="35700" rIns="35700" bIns="35700" anchor="ctr"/>
          <a:lstStyle/>
          <a:p>
            <a:pPr>
              <a:defRPr sz="2400"/>
            </a:pPr>
            <a:endParaRPr sz="1687"/>
          </a:p>
        </p:txBody>
      </p:sp>
      <p:sp>
        <p:nvSpPr>
          <p:cNvPr id="173" name="time"/>
          <p:cNvSpPr txBox="1"/>
          <p:nvPr/>
        </p:nvSpPr>
        <p:spPr>
          <a:xfrm>
            <a:off x="9207291" y="3187554"/>
            <a:ext cx="786665" cy="48289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00" tIns="35700" rIns="35700" bIns="35700" anchor="ctr">
            <a:spAutoFit/>
          </a:bodyPr>
          <a:lstStyle/>
          <a:p>
            <a:r>
              <a:rPr sz="2671"/>
              <a:t>time </a:t>
            </a:r>
          </a:p>
        </p:txBody>
      </p:sp>
      <p:sp>
        <p:nvSpPr>
          <p:cNvPr id="174" name="Line"/>
          <p:cNvSpPr/>
          <p:nvPr/>
        </p:nvSpPr>
        <p:spPr>
          <a:xfrm>
            <a:off x="10025449" y="3429000"/>
            <a:ext cx="204460" cy="0"/>
          </a:xfrm>
          <a:prstGeom prst="line">
            <a:avLst/>
          </a:prstGeom>
          <a:ln w="25400">
            <a:solidFill>
              <a:srgbClr val="000000"/>
            </a:solidFill>
            <a:miter lim="400000"/>
            <a:tailEnd type="triangle"/>
          </a:ln>
        </p:spPr>
        <p:txBody>
          <a:bodyPr lIns="35700" tIns="35700" rIns="35700" bIns="35700" anchor="ctr"/>
          <a:lstStyle/>
          <a:p>
            <a:pPr>
              <a:defRPr sz="2400"/>
            </a:pPr>
            <a:endParaRPr sz="1687"/>
          </a:p>
        </p:txBody>
      </p:sp>
      <p:pic>
        <p:nvPicPr>
          <p:cNvPr id="175" name="Image" descr="Image"/>
          <p:cNvPicPr>
            <a:picLocks noChangeAspect="1"/>
          </p:cNvPicPr>
          <p:nvPr/>
        </p:nvPicPr>
        <p:blipFill>
          <a:blip r:embed="rId7"/>
          <a:srcRect b="10914"/>
          <a:stretch>
            <a:fillRect/>
          </a:stretch>
        </p:blipFill>
        <p:spPr>
          <a:xfrm>
            <a:off x="7861025" y="5442799"/>
            <a:ext cx="758981" cy="1012185"/>
          </a:xfrm>
          <a:prstGeom prst="rect">
            <a:avLst/>
          </a:prstGeom>
          <a:ln w="12700">
            <a:miter lim="400000"/>
          </a:ln>
        </p:spPr>
      </p:pic>
      <p:sp>
        <p:nvSpPr>
          <p:cNvPr id="2" name="Title 1">
            <a:extLst>
              <a:ext uri="{FF2B5EF4-FFF2-40B4-BE49-F238E27FC236}">
                <a16:creationId xmlns:a16="http://schemas.microsoft.com/office/drawing/2014/main" id="{9EAD7252-262C-4E1B-1EE4-94A9BA53A8CB}"/>
              </a:ext>
            </a:extLst>
          </p:cNvPr>
          <p:cNvSpPr>
            <a:spLocks noGrp="1"/>
          </p:cNvSpPr>
          <p:nvPr>
            <p:ph type="title"/>
          </p:nvPr>
        </p:nvSpPr>
        <p:spPr>
          <a:xfrm rot="16200000">
            <a:off x="-1970046" y="2620188"/>
            <a:ext cx="6934951" cy="1617625"/>
          </a:xfrm>
        </p:spPr>
        <p:txBody>
          <a:bodyPr/>
          <a:lstStyle/>
          <a:p>
            <a:r>
              <a:rPr lang="en-NL" dirty="0"/>
              <a:t>DDM ingredients: evidence strength</a:t>
            </a:r>
          </a:p>
        </p:txBody>
      </p:sp>
    </p:spTree>
    <p:extLst>
      <p:ext uri="{BB962C8B-B14F-4D97-AF65-F5344CB8AC3E}">
        <p14:creationId xmlns:p14="http://schemas.microsoft.com/office/powerpoint/2010/main" val="404344437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11297-593B-AAE3-5457-E7CB414858C5}"/>
              </a:ext>
            </a:extLst>
          </p:cNvPr>
          <p:cNvSpPr>
            <a:spLocks noGrp="1"/>
          </p:cNvSpPr>
          <p:nvPr>
            <p:ph type="title"/>
          </p:nvPr>
        </p:nvSpPr>
        <p:spPr/>
        <p:txBody>
          <a:bodyPr/>
          <a:lstStyle/>
          <a:p>
            <a:r>
              <a:rPr lang="en-NL" dirty="0"/>
              <a:t>Changing evidence strength</a:t>
            </a:r>
          </a:p>
        </p:txBody>
      </p:sp>
      <p:sp>
        <p:nvSpPr>
          <p:cNvPr id="3" name="Slide Number Placeholder 2">
            <a:extLst>
              <a:ext uri="{FF2B5EF4-FFF2-40B4-BE49-F238E27FC236}">
                <a16:creationId xmlns:a16="http://schemas.microsoft.com/office/drawing/2014/main" id="{B0932C72-C2ED-CDA6-0AA0-66932732DB08}"/>
              </a:ext>
            </a:extLst>
          </p:cNvPr>
          <p:cNvSpPr>
            <a:spLocks noGrp="1"/>
          </p:cNvSpPr>
          <p:nvPr>
            <p:ph type="sldNum" sz="quarter" idx="12"/>
          </p:nvPr>
        </p:nvSpPr>
        <p:spPr/>
        <p:txBody>
          <a:bodyPr/>
          <a:lstStyle/>
          <a:p>
            <a:fld id="{86CB4B4D-7CA3-9044-876B-883B54F8677D}" type="slidenum">
              <a:rPr lang="en-NL" smtClean="0"/>
              <a:t>36</a:t>
            </a:fld>
            <a:endParaRPr lang="en-NL"/>
          </a:p>
        </p:txBody>
      </p:sp>
      <p:pic>
        <p:nvPicPr>
          <p:cNvPr id="6" name="Picture 1" descr="page35image20578928">
            <a:extLst>
              <a:ext uri="{FF2B5EF4-FFF2-40B4-BE49-F238E27FC236}">
                <a16:creationId xmlns:a16="http://schemas.microsoft.com/office/drawing/2014/main" id="{09C379AC-2D67-7CCF-E871-DBB38EAEBB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235"/>
          <a:stretch/>
        </p:blipFill>
        <p:spPr bwMode="auto">
          <a:xfrm>
            <a:off x="5639038" y="1292097"/>
            <a:ext cx="3601296" cy="4530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B0006A-54BF-C237-519A-1087137C25F5}"/>
              </a:ext>
            </a:extLst>
          </p:cNvPr>
          <p:cNvPicPr>
            <a:picLocks noChangeAspect="1"/>
          </p:cNvPicPr>
          <p:nvPr/>
        </p:nvPicPr>
        <p:blipFill>
          <a:blip r:embed="rId3"/>
          <a:stretch>
            <a:fillRect/>
          </a:stretch>
        </p:blipFill>
        <p:spPr>
          <a:xfrm>
            <a:off x="1151312" y="1292096"/>
            <a:ext cx="3601295" cy="5122231"/>
          </a:xfrm>
          <a:prstGeom prst="rect">
            <a:avLst/>
          </a:prstGeom>
        </p:spPr>
      </p:pic>
      <p:sp>
        <p:nvSpPr>
          <p:cNvPr id="8" name="TextBox 7">
            <a:extLst>
              <a:ext uri="{FF2B5EF4-FFF2-40B4-BE49-F238E27FC236}">
                <a16:creationId xmlns:a16="http://schemas.microsoft.com/office/drawing/2014/main" id="{85171D43-7F63-06C9-E71D-4062314F3E54}"/>
              </a:ext>
            </a:extLst>
          </p:cNvPr>
          <p:cNvSpPr txBox="1"/>
          <p:nvPr/>
        </p:nvSpPr>
        <p:spPr>
          <a:xfrm>
            <a:off x="471501" y="6379493"/>
            <a:ext cx="913924" cy="913924"/>
          </a:xfrm>
          <a:prstGeom prst="rect">
            <a:avLst/>
          </a:prstGeom>
          <a:noFill/>
        </p:spPr>
        <p:txBody>
          <a:bodyPr wrap="none" lIns="107944" tIns="107944" rIns="107944" bIns="107944" rtlCol="0">
            <a:noAutofit/>
          </a:bodyPr>
          <a:lstStyle/>
          <a:p>
            <a:r>
              <a:rPr lang="en-NL" sz="1799" dirty="0">
                <a:solidFill>
                  <a:schemeClr val="bg2"/>
                </a:solidFill>
              </a:rPr>
              <a:t>Palmer et al. 2005</a:t>
            </a:r>
          </a:p>
        </p:txBody>
      </p:sp>
    </p:spTree>
    <p:extLst>
      <p:ext uri="{BB962C8B-B14F-4D97-AF65-F5344CB8AC3E}">
        <p14:creationId xmlns:p14="http://schemas.microsoft.com/office/powerpoint/2010/main" val="302885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ddm-bound.gif" descr="ddm-bound.gif"/>
          <p:cNvPicPr>
            <a:picLocks/>
          </p:cNvPicPr>
          <p:nvPr/>
        </p:nvPicPr>
        <p:blipFill>
          <a:blip r:embed="rId3"/>
          <a:stretch>
            <a:fillRect/>
          </a:stretch>
        </p:blipFill>
        <p:spPr>
          <a:xfrm>
            <a:off x="2933584" y="1057189"/>
            <a:ext cx="6324833" cy="4743624"/>
          </a:xfrm>
          <a:prstGeom prst="rect">
            <a:avLst/>
          </a:prstGeom>
          <a:ln w="12700">
            <a:miter lim="400000"/>
          </a:ln>
        </p:spPr>
      </p:pic>
      <p:sp>
        <p:nvSpPr>
          <p:cNvPr id="233" name="time"/>
          <p:cNvSpPr txBox="1"/>
          <p:nvPr/>
        </p:nvSpPr>
        <p:spPr>
          <a:xfrm>
            <a:off x="9207291" y="3187554"/>
            <a:ext cx="786665" cy="48289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00" tIns="35700" rIns="35700" bIns="35700" anchor="ctr">
            <a:spAutoFit/>
          </a:bodyPr>
          <a:lstStyle/>
          <a:p>
            <a:r>
              <a:rPr sz="2671"/>
              <a:t>time </a:t>
            </a:r>
          </a:p>
        </p:txBody>
      </p:sp>
      <p:sp>
        <p:nvSpPr>
          <p:cNvPr id="234" name="Line"/>
          <p:cNvSpPr/>
          <p:nvPr/>
        </p:nvSpPr>
        <p:spPr>
          <a:xfrm>
            <a:off x="10025449" y="3429000"/>
            <a:ext cx="204460" cy="0"/>
          </a:xfrm>
          <a:prstGeom prst="line">
            <a:avLst/>
          </a:prstGeom>
          <a:ln w="25400">
            <a:solidFill>
              <a:srgbClr val="000000"/>
            </a:solidFill>
            <a:miter lim="400000"/>
            <a:tailEnd type="triangle"/>
          </a:ln>
        </p:spPr>
        <p:txBody>
          <a:bodyPr lIns="35700" tIns="35700" rIns="35700" bIns="35700" anchor="ctr"/>
          <a:lstStyle/>
          <a:p>
            <a:pPr>
              <a:defRPr sz="2400"/>
            </a:pPr>
            <a:endParaRPr sz="1687"/>
          </a:p>
        </p:txBody>
      </p:sp>
      <p:sp>
        <p:nvSpPr>
          <p:cNvPr id="2" name="Title 1">
            <a:extLst>
              <a:ext uri="{FF2B5EF4-FFF2-40B4-BE49-F238E27FC236}">
                <a16:creationId xmlns:a16="http://schemas.microsoft.com/office/drawing/2014/main" id="{6F280A67-E549-9841-98A6-DD403AC015ED}"/>
              </a:ext>
            </a:extLst>
          </p:cNvPr>
          <p:cNvSpPr>
            <a:spLocks noGrp="1"/>
          </p:cNvSpPr>
          <p:nvPr>
            <p:ph type="title"/>
          </p:nvPr>
        </p:nvSpPr>
        <p:spPr>
          <a:xfrm rot="16200000">
            <a:off x="-1893885" y="2696349"/>
            <a:ext cx="6934951" cy="1465303"/>
          </a:xfrm>
        </p:spPr>
        <p:txBody>
          <a:bodyPr/>
          <a:lstStyle/>
          <a:p>
            <a:r>
              <a:rPr lang="en-US" dirty="0"/>
              <a:t>DDM ingredients: boundary adjustment</a:t>
            </a:r>
          </a:p>
        </p:txBody>
      </p:sp>
    </p:spTree>
    <p:extLst>
      <p:ext uri="{BB962C8B-B14F-4D97-AF65-F5344CB8AC3E}">
        <p14:creationId xmlns:p14="http://schemas.microsoft.com/office/powerpoint/2010/main" val="2380888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BE6DEF-7862-433C-583B-948D480C4C9B}"/>
              </a:ext>
            </a:extLst>
          </p:cNvPr>
          <p:cNvGrpSpPr/>
          <p:nvPr/>
        </p:nvGrpSpPr>
        <p:grpSpPr>
          <a:xfrm>
            <a:off x="5182076" y="3885963"/>
            <a:ext cx="5052054" cy="2689622"/>
            <a:chOff x="1726244" y="3733799"/>
            <a:chExt cx="5054685" cy="2691023"/>
          </a:xfrm>
        </p:grpSpPr>
        <p:pic>
          <p:nvPicPr>
            <p:cNvPr id="6" name="Content Placeholder 4" descr="A diagram of a high and low bound&#10;&#10;Description automatically generated">
              <a:extLst>
                <a:ext uri="{FF2B5EF4-FFF2-40B4-BE49-F238E27FC236}">
                  <a16:creationId xmlns:a16="http://schemas.microsoft.com/office/drawing/2014/main" id="{59979BDB-5923-B509-54F5-03B6B803999A}"/>
                </a:ext>
              </a:extLst>
            </p:cNvPr>
            <p:cNvPicPr>
              <a:picLocks noChangeAspect="1"/>
            </p:cNvPicPr>
            <p:nvPr/>
          </p:nvPicPr>
          <p:blipFill rotWithShape="1">
            <a:blip r:embed="rId3">
              <a:extLst>
                <a:ext uri="{28A0092B-C50C-407E-A947-70E740481C1C}">
                  <a14:useLocalDpi xmlns:a14="http://schemas.microsoft.com/office/drawing/2010/main" val="0"/>
                </a:ext>
              </a:extLst>
            </a:blip>
            <a:srcRect t="50407"/>
            <a:stretch/>
          </p:blipFill>
          <p:spPr>
            <a:xfrm>
              <a:off x="1726244" y="3733799"/>
              <a:ext cx="4883426" cy="2397743"/>
            </a:xfrm>
            <a:prstGeom prst="rect">
              <a:avLst/>
            </a:prstGeom>
          </p:spPr>
        </p:pic>
        <p:sp>
          <p:nvSpPr>
            <p:cNvPr id="8" name="TextBox 7">
              <a:extLst>
                <a:ext uri="{FF2B5EF4-FFF2-40B4-BE49-F238E27FC236}">
                  <a16:creationId xmlns:a16="http://schemas.microsoft.com/office/drawing/2014/main" id="{0DF52B5F-CFFC-205D-85A2-73863D6107ED}"/>
                </a:ext>
              </a:extLst>
            </p:cNvPr>
            <p:cNvSpPr txBox="1"/>
            <p:nvPr/>
          </p:nvSpPr>
          <p:spPr>
            <a:xfrm>
              <a:off x="4498132" y="6055490"/>
              <a:ext cx="2282797" cy="369332"/>
            </a:xfrm>
            <a:prstGeom prst="rect">
              <a:avLst/>
            </a:prstGeom>
            <a:noFill/>
          </p:spPr>
          <p:txBody>
            <a:bodyPr wrap="square">
              <a:spAutoFit/>
            </a:bodyPr>
            <a:lstStyle/>
            <a:p>
              <a:r>
                <a:rPr lang="en-US" sz="1799" dirty="0" err="1">
                  <a:latin typeface="Palatino-Roman"/>
                </a:rPr>
                <a:t>Desender</a:t>
              </a:r>
              <a:r>
                <a:rPr lang="en-US" sz="1799" dirty="0">
                  <a:latin typeface="Palatino-Roman"/>
                </a:rPr>
                <a:t> et al 2019</a:t>
              </a:r>
              <a:endParaRPr lang="en-IE" sz="1799" dirty="0"/>
            </a:p>
          </p:txBody>
        </p:sp>
      </p:grpSp>
      <p:sp>
        <p:nvSpPr>
          <p:cNvPr id="11" name="Title 10">
            <a:extLst>
              <a:ext uri="{FF2B5EF4-FFF2-40B4-BE49-F238E27FC236}">
                <a16:creationId xmlns:a16="http://schemas.microsoft.com/office/drawing/2014/main" id="{FEAAECA0-06D2-FEF4-BACE-FF796217C56D}"/>
              </a:ext>
            </a:extLst>
          </p:cNvPr>
          <p:cNvSpPr>
            <a:spLocks noGrp="1"/>
          </p:cNvSpPr>
          <p:nvPr>
            <p:ph type="title"/>
          </p:nvPr>
        </p:nvSpPr>
        <p:spPr/>
        <p:txBody>
          <a:bodyPr/>
          <a:lstStyle/>
          <a:p>
            <a:r>
              <a:rPr lang="en-NL" dirty="0"/>
              <a:t>Speed-accuracy trade-off</a:t>
            </a:r>
          </a:p>
        </p:txBody>
      </p:sp>
      <p:pic>
        <p:nvPicPr>
          <p:cNvPr id="14" name="Picture 13">
            <a:extLst>
              <a:ext uri="{FF2B5EF4-FFF2-40B4-BE49-F238E27FC236}">
                <a16:creationId xmlns:a16="http://schemas.microsoft.com/office/drawing/2014/main" id="{1E485866-7073-ED9D-3264-7B524039EE0E}"/>
              </a:ext>
            </a:extLst>
          </p:cNvPr>
          <p:cNvPicPr>
            <a:picLocks noChangeAspect="1"/>
          </p:cNvPicPr>
          <p:nvPr/>
        </p:nvPicPr>
        <p:blipFill>
          <a:blip r:embed="rId4"/>
          <a:stretch>
            <a:fillRect/>
          </a:stretch>
        </p:blipFill>
        <p:spPr>
          <a:xfrm>
            <a:off x="434649" y="1085806"/>
            <a:ext cx="3601295" cy="5168092"/>
          </a:xfrm>
          <a:prstGeom prst="rect">
            <a:avLst/>
          </a:prstGeom>
        </p:spPr>
      </p:pic>
      <p:pic>
        <p:nvPicPr>
          <p:cNvPr id="15" name="Picture 1" descr="page35image20578928">
            <a:extLst>
              <a:ext uri="{FF2B5EF4-FFF2-40B4-BE49-F238E27FC236}">
                <a16:creationId xmlns:a16="http://schemas.microsoft.com/office/drawing/2014/main" id="{D0C41FB0-F16C-8B51-A734-8388C047C2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92" r="474"/>
          <a:stretch/>
        </p:blipFill>
        <p:spPr bwMode="auto">
          <a:xfrm>
            <a:off x="7926625" y="420979"/>
            <a:ext cx="2914571" cy="32711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869A73-FD4A-5A5F-93D0-28B731D1EDC5}"/>
              </a:ext>
            </a:extLst>
          </p:cNvPr>
          <p:cNvSpPr txBox="1"/>
          <p:nvPr/>
        </p:nvSpPr>
        <p:spPr>
          <a:xfrm>
            <a:off x="1069418" y="6296086"/>
            <a:ext cx="913924" cy="913924"/>
          </a:xfrm>
          <a:prstGeom prst="rect">
            <a:avLst/>
          </a:prstGeom>
          <a:noFill/>
        </p:spPr>
        <p:txBody>
          <a:bodyPr wrap="none" lIns="107944" tIns="107944" rIns="107944" bIns="107944" rtlCol="0">
            <a:noAutofit/>
          </a:bodyPr>
          <a:lstStyle/>
          <a:p>
            <a:r>
              <a:rPr lang="en-NL" sz="1799" dirty="0">
                <a:solidFill>
                  <a:schemeClr val="bg2"/>
                </a:solidFill>
              </a:rPr>
              <a:t>Palmer et al. 2005</a:t>
            </a:r>
          </a:p>
        </p:txBody>
      </p:sp>
    </p:spTree>
    <p:extLst>
      <p:ext uri="{BB962C8B-B14F-4D97-AF65-F5344CB8AC3E}">
        <p14:creationId xmlns:p14="http://schemas.microsoft.com/office/powerpoint/2010/main" val="15591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ddm-startingpoint.gif" descr="ddm-startingpoint.gif"/>
          <p:cNvPicPr>
            <a:picLocks/>
          </p:cNvPicPr>
          <p:nvPr/>
        </p:nvPicPr>
        <p:blipFill>
          <a:blip r:embed="rId3"/>
          <a:stretch>
            <a:fillRect/>
          </a:stretch>
        </p:blipFill>
        <p:spPr>
          <a:xfrm>
            <a:off x="2933584" y="1057189"/>
            <a:ext cx="6324833" cy="4743624"/>
          </a:xfrm>
          <a:prstGeom prst="rect">
            <a:avLst/>
          </a:prstGeom>
          <a:ln w="12700">
            <a:miter lim="400000"/>
          </a:ln>
        </p:spPr>
      </p:pic>
      <p:pic>
        <p:nvPicPr>
          <p:cNvPr id="225" name="tiger.png" descr="tiger.png"/>
          <p:cNvPicPr>
            <a:picLocks noChangeAspect="1"/>
          </p:cNvPicPr>
          <p:nvPr/>
        </p:nvPicPr>
        <p:blipFill>
          <a:blip r:embed="rId4"/>
          <a:stretch>
            <a:fillRect/>
          </a:stretch>
        </p:blipFill>
        <p:spPr>
          <a:xfrm>
            <a:off x="7987487" y="5459681"/>
            <a:ext cx="505987" cy="626086"/>
          </a:xfrm>
          <a:prstGeom prst="rect">
            <a:avLst/>
          </a:prstGeom>
          <a:ln w="12700">
            <a:miter lim="400000"/>
          </a:ln>
        </p:spPr>
      </p:pic>
      <p:pic>
        <p:nvPicPr>
          <p:cNvPr id="226" name="cat.png" descr="cat.png"/>
          <p:cNvPicPr>
            <a:picLocks noChangeAspect="1"/>
          </p:cNvPicPr>
          <p:nvPr/>
        </p:nvPicPr>
        <p:blipFill>
          <a:blip r:embed="rId5"/>
          <a:stretch>
            <a:fillRect/>
          </a:stretch>
        </p:blipFill>
        <p:spPr>
          <a:xfrm>
            <a:off x="7987487" y="512053"/>
            <a:ext cx="505987" cy="788744"/>
          </a:xfrm>
          <a:prstGeom prst="rect">
            <a:avLst/>
          </a:prstGeom>
          <a:ln w="12700">
            <a:miter lim="400000"/>
          </a:ln>
        </p:spPr>
      </p:pic>
      <p:sp>
        <p:nvSpPr>
          <p:cNvPr id="227" name="time"/>
          <p:cNvSpPr txBox="1"/>
          <p:nvPr/>
        </p:nvSpPr>
        <p:spPr>
          <a:xfrm>
            <a:off x="9207291" y="3187554"/>
            <a:ext cx="786665" cy="4828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00" tIns="35700" rIns="35700" bIns="35700" anchor="ctr">
            <a:spAutoFit/>
          </a:bodyPr>
          <a:lstStyle/>
          <a:p>
            <a:r>
              <a:rPr sz="2671"/>
              <a:t>time </a:t>
            </a:r>
          </a:p>
        </p:txBody>
      </p:sp>
      <p:sp>
        <p:nvSpPr>
          <p:cNvPr id="228" name="Line"/>
          <p:cNvSpPr/>
          <p:nvPr/>
        </p:nvSpPr>
        <p:spPr>
          <a:xfrm>
            <a:off x="10025449" y="3429000"/>
            <a:ext cx="204460" cy="0"/>
          </a:xfrm>
          <a:prstGeom prst="line">
            <a:avLst/>
          </a:prstGeom>
          <a:ln w="25400">
            <a:solidFill>
              <a:srgbClr val="000000"/>
            </a:solidFill>
            <a:miter lim="400000"/>
            <a:tailEnd type="triangle"/>
          </a:ln>
        </p:spPr>
        <p:txBody>
          <a:bodyPr lIns="35700" tIns="35700" rIns="35700" bIns="35700" anchor="ctr"/>
          <a:lstStyle/>
          <a:p>
            <a:pPr>
              <a:defRPr sz="2400"/>
            </a:pPr>
            <a:endParaRPr sz="1687"/>
          </a:p>
        </p:txBody>
      </p:sp>
      <p:sp>
        <p:nvSpPr>
          <p:cNvPr id="2" name="Title 1">
            <a:extLst>
              <a:ext uri="{FF2B5EF4-FFF2-40B4-BE49-F238E27FC236}">
                <a16:creationId xmlns:a16="http://schemas.microsoft.com/office/drawing/2014/main" id="{EDC7C79E-15BA-F54B-9987-1477858D5587}"/>
              </a:ext>
            </a:extLst>
          </p:cNvPr>
          <p:cNvSpPr>
            <a:spLocks noGrp="1"/>
          </p:cNvSpPr>
          <p:nvPr>
            <p:ph type="title"/>
          </p:nvPr>
        </p:nvSpPr>
        <p:spPr>
          <a:xfrm rot="16200000">
            <a:off x="-2029319" y="2831783"/>
            <a:ext cx="6934951" cy="1194435"/>
          </a:xfrm>
        </p:spPr>
        <p:txBody>
          <a:bodyPr>
            <a:normAutofit fontScale="90000"/>
          </a:bodyPr>
          <a:lstStyle/>
          <a:p>
            <a:r>
              <a:rPr lang="en-US" dirty="0"/>
              <a:t>DDM ingredients:</a:t>
            </a:r>
            <a:br>
              <a:rPr lang="en-US" dirty="0"/>
            </a:br>
            <a:r>
              <a:rPr lang="en-US" dirty="0"/>
              <a:t> starting point</a:t>
            </a:r>
          </a:p>
        </p:txBody>
      </p:sp>
    </p:spTree>
    <p:extLst>
      <p:ext uri="{BB962C8B-B14F-4D97-AF65-F5344CB8AC3E}">
        <p14:creationId xmlns:p14="http://schemas.microsoft.com/office/powerpoint/2010/main" val="18629684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at is a decision?"/>
          <p:cNvSpPr txBox="1"/>
          <p:nvPr/>
        </p:nvSpPr>
        <p:spPr>
          <a:xfrm>
            <a:off x="4135922" y="25449"/>
            <a:ext cx="3282951"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200">
                <a:latin typeface="Palatino"/>
                <a:ea typeface="Palatino"/>
                <a:cs typeface="Palatino"/>
                <a:sym typeface="Palatino"/>
              </a:defRPr>
            </a:lvl1pPr>
          </a:lstStyle>
          <a:p>
            <a:r>
              <a:rPr lang="en-AU" sz="2953"/>
              <a:t>What is a decision?</a:t>
            </a:r>
          </a:p>
        </p:txBody>
      </p:sp>
      <p:sp>
        <p:nvSpPr>
          <p:cNvPr id="188" name="Decision-making: The exercise of (causal) agency"/>
          <p:cNvSpPr txBox="1"/>
          <p:nvPr/>
        </p:nvSpPr>
        <p:spPr>
          <a:xfrm>
            <a:off x="2787183" y="4820334"/>
            <a:ext cx="6501332" cy="429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300" b="0">
                <a:latin typeface="Palatino"/>
                <a:ea typeface="Palatino"/>
                <a:cs typeface="Palatino"/>
                <a:sym typeface="Palatino"/>
              </a:defRPr>
            </a:lvl1pPr>
          </a:lstStyle>
          <a:p>
            <a:r>
              <a:rPr lang="en-AU" sz="2320"/>
              <a:t>Decision-making: The exercise of (causal) agency</a:t>
            </a:r>
          </a:p>
        </p:txBody>
      </p:sp>
      <p:sp>
        <p:nvSpPr>
          <p:cNvPr id="189" name="What type of physical systems make decisions?"/>
          <p:cNvSpPr txBox="1"/>
          <p:nvPr/>
        </p:nvSpPr>
        <p:spPr>
          <a:xfrm>
            <a:off x="3025554" y="830401"/>
            <a:ext cx="5744842"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marL="388937" indent="-388937" algn="l">
              <a:buSzPct val="145000"/>
              <a:buChar char="•"/>
              <a:defRPr sz="2800" b="0">
                <a:latin typeface="Palatino"/>
                <a:ea typeface="Palatino"/>
                <a:cs typeface="Palatino"/>
                <a:sym typeface="Palatino"/>
              </a:defRPr>
            </a:lvl1pPr>
          </a:lstStyle>
          <a:p>
            <a:r>
              <a:rPr lang="en-AU" sz="1969"/>
              <a:t>What type of physical systems make decisions?</a:t>
            </a:r>
          </a:p>
        </p:txBody>
      </p:sp>
      <p:grpSp>
        <p:nvGrpSpPr>
          <p:cNvPr id="195" name="Group"/>
          <p:cNvGrpSpPr/>
          <p:nvPr/>
        </p:nvGrpSpPr>
        <p:grpSpPr>
          <a:xfrm>
            <a:off x="1951750" y="2386292"/>
            <a:ext cx="3091160" cy="1510798"/>
            <a:chOff x="0" y="0"/>
            <a:chExt cx="4396314" cy="2148689"/>
          </a:xfrm>
        </p:grpSpPr>
        <p:grpSp>
          <p:nvGrpSpPr>
            <p:cNvPr id="193" name="Group"/>
            <p:cNvGrpSpPr/>
            <p:nvPr/>
          </p:nvGrpSpPr>
          <p:grpSpPr>
            <a:xfrm>
              <a:off x="-1" y="0"/>
              <a:ext cx="4396316" cy="1706581"/>
              <a:chOff x="0" y="0"/>
              <a:chExt cx="4396314" cy="1706579"/>
            </a:xfrm>
          </p:grpSpPr>
          <p:pic>
            <p:nvPicPr>
              <p:cNvPr id="190" name="pool-cue-tip.jpg" descr="pool-cue-tip.jpg"/>
              <p:cNvPicPr>
                <a:picLocks noChangeAspect="1"/>
              </p:cNvPicPr>
              <p:nvPr/>
            </p:nvPicPr>
            <p:blipFill>
              <a:blip r:embed="rId2">
                <a:extLst/>
              </a:blip>
              <a:srcRect t="18804"/>
              <a:stretch>
                <a:fillRect/>
              </a:stretch>
            </p:blipFill>
            <p:spPr>
              <a:xfrm>
                <a:off x="0" y="513332"/>
                <a:ext cx="2059111" cy="683963"/>
              </a:xfrm>
              <a:prstGeom prst="rect">
                <a:avLst/>
              </a:prstGeom>
              <a:ln w="12700" cap="flat">
                <a:noFill/>
                <a:miter lim="400000"/>
              </a:ln>
              <a:effectLst/>
            </p:spPr>
          </p:pic>
          <p:sp>
            <p:nvSpPr>
              <p:cNvPr id="191" name="Arrow"/>
              <p:cNvSpPr/>
              <p:nvPr/>
            </p:nvSpPr>
            <p:spPr>
              <a:xfrm rot="21000000">
                <a:off x="1939734" y="206260"/>
                <a:ext cx="2425502" cy="570160"/>
              </a:xfrm>
              <a:prstGeom prst="rightArrow">
                <a:avLst>
                  <a:gd name="adj1" fmla="val 61781"/>
                  <a:gd name="adj2" fmla="val 146429"/>
                </a:avLst>
              </a:prstGeom>
              <a:solidFill>
                <a:srgbClr val="000000"/>
              </a:solidFill>
              <a:ln w="12700" cap="flat">
                <a:noFill/>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lang="en-AU" sz="1266"/>
              </a:p>
            </p:txBody>
          </p:sp>
          <p:sp>
            <p:nvSpPr>
              <p:cNvPr id="192" name="Arrow"/>
              <p:cNvSpPr/>
              <p:nvPr/>
            </p:nvSpPr>
            <p:spPr>
              <a:xfrm rot="600000">
                <a:off x="1939734" y="930160"/>
                <a:ext cx="2425502" cy="570160"/>
              </a:xfrm>
              <a:prstGeom prst="rightArrow">
                <a:avLst>
                  <a:gd name="adj1" fmla="val 61781"/>
                  <a:gd name="adj2" fmla="val 146429"/>
                </a:avLst>
              </a:prstGeom>
              <a:solidFill>
                <a:srgbClr val="000000"/>
              </a:solidFill>
              <a:ln w="12700" cap="flat">
                <a:noFill/>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lang="en-AU" sz="1266"/>
              </a:p>
            </p:txBody>
          </p:sp>
        </p:grpSp>
        <p:sp>
          <p:nvSpPr>
            <p:cNvPr id="194" name="?"/>
            <p:cNvSpPr/>
            <p:nvPr/>
          </p:nvSpPr>
          <p:spPr>
            <a:xfrm>
              <a:off x="1381852" y="87869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a:defRPr sz="2600">
                  <a:latin typeface="Helvetica"/>
                  <a:ea typeface="Helvetica"/>
                  <a:cs typeface="Helvetica"/>
                  <a:sym typeface="Helvetica"/>
                </a:defRPr>
              </a:lvl1pPr>
            </a:lstStyle>
            <a:p>
              <a:r>
                <a:rPr lang="en-AU" sz="1828"/>
                <a:t>?</a:t>
              </a:r>
            </a:p>
          </p:txBody>
        </p:sp>
      </p:grpSp>
      <p:pic>
        <p:nvPicPr>
          <p:cNvPr id="2" name="Picture 1">
            <a:extLst>
              <a:ext uri="{FF2B5EF4-FFF2-40B4-BE49-F238E27FC236}">
                <a16:creationId xmlns:a16="http://schemas.microsoft.com/office/drawing/2014/main" id="{A8D1E337-9EBF-4B46-B80C-FCCFD1F05213}"/>
              </a:ext>
            </a:extLst>
          </p:cNvPr>
          <p:cNvPicPr>
            <a:picLocks noChangeAspect="1"/>
          </p:cNvPicPr>
          <p:nvPr/>
        </p:nvPicPr>
        <p:blipFill rotWithShape="1">
          <a:blip r:embed="rId3"/>
          <a:srcRect r="50593"/>
          <a:stretch/>
        </p:blipFill>
        <p:spPr>
          <a:xfrm>
            <a:off x="4973444" y="1411263"/>
            <a:ext cx="1393902" cy="1422384"/>
          </a:xfrm>
          <a:prstGeom prst="rect">
            <a:avLst/>
          </a:prstGeom>
        </p:spPr>
      </p:pic>
      <p:pic>
        <p:nvPicPr>
          <p:cNvPr id="18" name="Picture 17">
            <a:extLst>
              <a:ext uri="{FF2B5EF4-FFF2-40B4-BE49-F238E27FC236}">
                <a16:creationId xmlns:a16="http://schemas.microsoft.com/office/drawing/2014/main" id="{F7197A83-DA6F-D446-9DB2-1C187D21A0AB}"/>
              </a:ext>
            </a:extLst>
          </p:cNvPr>
          <p:cNvPicPr>
            <a:picLocks noChangeAspect="1"/>
          </p:cNvPicPr>
          <p:nvPr/>
        </p:nvPicPr>
        <p:blipFill rotWithShape="1">
          <a:blip r:embed="rId3"/>
          <a:srcRect l="50198"/>
          <a:stretch/>
        </p:blipFill>
        <p:spPr>
          <a:xfrm>
            <a:off x="5129561" y="3057809"/>
            <a:ext cx="1405053" cy="1422384"/>
          </a:xfrm>
          <a:prstGeom prst="rect">
            <a:avLst/>
          </a:prstGeom>
        </p:spPr>
      </p:pic>
      <p:grpSp>
        <p:nvGrpSpPr>
          <p:cNvPr id="6" name="Group 5">
            <a:extLst>
              <a:ext uri="{FF2B5EF4-FFF2-40B4-BE49-F238E27FC236}">
                <a16:creationId xmlns:a16="http://schemas.microsoft.com/office/drawing/2014/main" id="{4377366D-2281-D340-AFE5-5CAF3B2191FD}"/>
              </a:ext>
            </a:extLst>
          </p:cNvPr>
          <p:cNvGrpSpPr/>
          <p:nvPr/>
        </p:nvGrpSpPr>
        <p:grpSpPr>
          <a:xfrm>
            <a:off x="7129346" y="1895707"/>
            <a:ext cx="3330497" cy="1773662"/>
            <a:chOff x="7129346" y="1895707"/>
            <a:chExt cx="3330497" cy="1773662"/>
          </a:xfrm>
        </p:grpSpPr>
        <p:pic>
          <p:nvPicPr>
            <p:cNvPr id="3" name="Picture 2">
              <a:extLst>
                <a:ext uri="{FF2B5EF4-FFF2-40B4-BE49-F238E27FC236}">
                  <a16:creationId xmlns:a16="http://schemas.microsoft.com/office/drawing/2014/main" id="{6D36B93D-57F3-FB49-8625-4A39886E4B67}"/>
                </a:ext>
              </a:extLst>
            </p:cNvPr>
            <p:cNvPicPr>
              <a:picLocks noChangeAspect="1"/>
            </p:cNvPicPr>
            <p:nvPr/>
          </p:nvPicPr>
          <p:blipFill>
            <a:blip r:embed="rId4"/>
            <a:stretch>
              <a:fillRect/>
            </a:stretch>
          </p:blipFill>
          <p:spPr>
            <a:xfrm>
              <a:off x="7607610" y="2440958"/>
              <a:ext cx="2068903" cy="1228411"/>
            </a:xfrm>
            <a:prstGeom prst="rect">
              <a:avLst/>
            </a:prstGeom>
          </p:spPr>
        </p:pic>
        <p:sp>
          <p:nvSpPr>
            <p:cNvPr id="4" name="TextBox 3">
              <a:extLst>
                <a:ext uri="{FF2B5EF4-FFF2-40B4-BE49-F238E27FC236}">
                  <a16:creationId xmlns:a16="http://schemas.microsoft.com/office/drawing/2014/main" id="{83A271F0-47E6-954C-B2A2-2B0A373700A2}"/>
                </a:ext>
              </a:extLst>
            </p:cNvPr>
            <p:cNvSpPr txBox="1"/>
            <p:nvPr/>
          </p:nvSpPr>
          <p:spPr>
            <a:xfrm>
              <a:off x="7129346" y="1895707"/>
              <a:ext cx="3330497" cy="369332"/>
            </a:xfrm>
            <a:prstGeom prst="rect">
              <a:avLst/>
            </a:prstGeom>
            <a:noFill/>
          </p:spPr>
          <p:txBody>
            <a:bodyPr wrap="square" rtlCol="0">
              <a:spAutoFit/>
            </a:bodyPr>
            <a:lstStyle/>
            <a:p>
              <a:r>
                <a:rPr lang="en-AU" dirty="0"/>
                <a:t>coffee + tea!! (made in 	 ) </a:t>
              </a:r>
            </a:p>
          </p:txBody>
        </p:sp>
        <p:pic>
          <p:nvPicPr>
            <p:cNvPr id="5" name="Picture 4">
              <a:extLst>
                <a:ext uri="{FF2B5EF4-FFF2-40B4-BE49-F238E27FC236}">
                  <a16:creationId xmlns:a16="http://schemas.microsoft.com/office/drawing/2014/main" id="{5CED8F08-7C9D-BE4A-971E-D09A70109AE0}"/>
                </a:ext>
              </a:extLst>
            </p:cNvPr>
            <p:cNvPicPr>
              <a:picLocks noChangeAspect="1"/>
            </p:cNvPicPr>
            <p:nvPr/>
          </p:nvPicPr>
          <p:blipFill>
            <a:blip r:embed="rId5"/>
            <a:stretch>
              <a:fillRect/>
            </a:stretch>
          </p:blipFill>
          <p:spPr>
            <a:xfrm>
              <a:off x="9394439" y="1957194"/>
              <a:ext cx="571999" cy="284201"/>
            </a:xfrm>
            <a:prstGeom prst="rect">
              <a:avLst/>
            </a:prstGeom>
          </p:spPr>
        </p:pic>
      </p:grpSp>
      <p:sp>
        <p:nvSpPr>
          <p:cNvPr id="7" name="Right Arrow 6">
            <a:extLst>
              <a:ext uri="{FF2B5EF4-FFF2-40B4-BE49-F238E27FC236}">
                <a16:creationId xmlns:a16="http://schemas.microsoft.com/office/drawing/2014/main" id="{5A3B7D8F-8102-F24F-9E98-71F08B6331E0}"/>
              </a:ext>
            </a:extLst>
          </p:cNvPr>
          <p:cNvSpPr/>
          <p:nvPr/>
        </p:nvSpPr>
        <p:spPr>
          <a:xfrm>
            <a:off x="3356516" y="2843561"/>
            <a:ext cx="4070195" cy="289932"/>
          </a:xfrm>
          <a:prstGeom prst="rightArrow">
            <a:avLst>
              <a:gd name="adj1" fmla="val 50000"/>
              <a:gd name="adj2" fmla="val 13461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0967401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advAuto="0"/>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303" y="0"/>
            <a:ext cx="8615394" cy="868346"/>
          </a:xfrm>
        </p:spPr>
        <p:txBody>
          <a:bodyPr/>
          <a:lstStyle/>
          <a:p>
            <a:pPr algn="ctr"/>
            <a:r>
              <a:rPr lang="en-US" dirty="0"/>
              <a:t>Motion discrimination task</a:t>
            </a:r>
          </a:p>
        </p:txBody>
      </p:sp>
      <p:sp>
        <p:nvSpPr>
          <p:cNvPr id="6" name="Rectangle 5"/>
          <p:cNvSpPr/>
          <p:nvPr/>
        </p:nvSpPr>
        <p:spPr>
          <a:xfrm>
            <a:off x="4515526" y="6096000"/>
            <a:ext cx="2884323" cy="584776"/>
          </a:xfrm>
          <a:prstGeom prst="rect">
            <a:avLst/>
          </a:prstGeom>
        </p:spPr>
        <p:txBody>
          <a:bodyPr wrap="none">
            <a:spAutoFit/>
          </a:bodyPr>
          <a:lstStyle/>
          <a:p>
            <a:r>
              <a:rPr lang="en-US" sz="3200" dirty="0">
                <a:cs typeface="Arial" pitchFamily="34" charset="0"/>
              </a:rPr>
              <a:t>Coherence = 0.1</a:t>
            </a:r>
            <a:endParaRPr lang="en-US" sz="3200" dirty="0"/>
          </a:p>
        </p:txBody>
      </p:sp>
      <p:pic>
        <p:nvPicPr>
          <p:cNvPr id="3" name="RDK_coh01_2stim">
            <a:hlinkClick r:id="" action="ppaction://media"/>
            <a:extLst>
              <a:ext uri="{FF2B5EF4-FFF2-40B4-BE49-F238E27FC236}">
                <a16:creationId xmlns:a16="http://schemas.microsoft.com/office/drawing/2014/main" id="{97171CB5-A491-1244-B8BB-014BED5F8E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7859" y="762000"/>
            <a:ext cx="7112000" cy="5334000"/>
          </a:xfrm>
          <a:prstGeom prst="rect">
            <a:avLst/>
          </a:prstGeom>
        </p:spPr>
      </p:pic>
      <p:sp>
        <p:nvSpPr>
          <p:cNvPr id="5" name="Rectangle 4">
            <a:extLst>
              <a:ext uri="{FF2B5EF4-FFF2-40B4-BE49-F238E27FC236}">
                <a16:creationId xmlns:a16="http://schemas.microsoft.com/office/drawing/2014/main" id="{3B473A73-F6E3-D64C-9716-FB47EBCA2AF9}"/>
              </a:ext>
            </a:extLst>
          </p:cNvPr>
          <p:cNvSpPr/>
          <p:nvPr/>
        </p:nvSpPr>
        <p:spPr>
          <a:xfrm>
            <a:off x="2278251" y="790414"/>
            <a:ext cx="7144718" cy="53389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Notched Right Arrow 3">
            <a:extLst>
              <a:ext uri="{FF2B5EF4-FFF2-40B4-BE49-F238E27FC236}">
                <a16:creationId xmlns:a16="http://schemas.microsoft.com/office/drawing/2014/main" id="{0C169912-1B62-E14A-A013-213EDE2B7882}"/>
              </a:ext>
            </a:extLst>
          </p:cNvPr>
          <p:cNvSpPr/>
          <p:nvPr/>
        </p:nvSpPr>
        <p:spPr>
          <a:xfrm>
            <a:off x="5429573" y="2944677"/>
            <a:ext cx="1332854" cy="821411"/>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456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2000"/>
                                  </p:stCondLst>
                                  <p:childTnLst>
                                    <p:set>
                                      <p:cBhvr>
                                        <p:cTn id="9" dur="1" fill="hold">
                                          <p:stCondLst>
                                            <p:cond delay="0"/>
                                          </p:stCondLst>
                                        </p:cTn>
                                        <p:tgtEl>
                                          <p:spTgt spid="4"/>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hidden"/>
                                      </p:to>
                                    </p:set>
                                  </p:childTnLst>
                                </p:cTn>
                              </p:par>
                            </p:childTnLst>
                          </p:cTn>
                        </p:par>
                        <p:par>
                          <p:cTn id="13" fill="hold">
                            <p:stCondLst>
                              <p:cond delay="3000"/>
                            </p:stCondLst>
                            <p:childTnLst>
                              <p:par>
                                <p:cTn id="14" presetID="1" presetClass="mediacall" presetSubtype="0" fill="hold" nodeType="afterEffect">
                                  <p:stCondLst>
                                    <p:cond delay="500"/>
                                  </p:stCondLst>
                                  <p:childTnLst>
                                    <p:cmd type="call" cmd="playFrom(0.0)">
                                      <p:cBhvr>
                                        <p:cTn id="15" dur="14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animBg="1"/>
      <p:bldP spid="4" grpId="0" animBg="1"/>
      <p:bldP spid="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303" y="0"/>
            <a:ext cx="8615394" cy="868346"/>
          </a:xfrm>
        </p:spPr>
        <p:txBody>
          <a:bodyPr/>
          <a:lstStyle/>
          <a:p>
            <a:pPr algn="ctr"/>
            <a:r>
              <a:rPr lang="en-US" dirty="0"/>
              <a:t>Motion discrimination task</a:t>
            </a:r>
          </a:p>
        </p:txBody>
      </p:sp>
      <p:sp>
        <p:nvSpPr>
          <p:cNvPr id="5" name="Rectangle 4">
            <a:extLst>
              <a:ext uri="{FF2B5EF4-FFF2-40B4-BE49-F238E27FC236}">
                <a16:creationId xmlns:a16="http://schemas.microsoft.com/office/drawing/2014/main" id="{3B473A73-F6E3-D64C-9716-FB47EBCA2AF9}"/>
              </a:ext>
            </a:extLst>
          </p:cNvPr>
          <p:cNvSpPr/>
          <p:nvPr/>
        </p:nvSpPr>
        <p:spPr>
          <a:xfrm>
            <a:off x="2386739" y="790414"/>
            <a:ext cx="7144718" cy="53389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Notched Right Arrow 3">
            <a:extLst>
              <a:ext uri="{FF2B5EF4-FFF2-40B4-BE49-F238E27FC236}">
                <a16:creationId xmlns:a16="http://schemas.microsoft.com/office/drawing/2014/main" id="{0C169912-1B62-E14A-A013-213EDE2B7882}"/>
              </a:ext>
            </a:extLst>
          </p:cNvPr>
          <p:cNvSpPr/>
          <p:nvPr/>
        </p:nvSpPr>
        <p:spPr>
          <a:xfrm>
            <a:off x="5429573" y="2944677"/>
            <a:ext cx="1332854" cy="821411"/>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FF253939-A84B-894D-BD37-16F6DFC2BEFA}"/>
              </a:ext>
            </a:extLst>
          </p:cNvPr>
          <p:cNvSpPr txBox="1"/>
          <p:nvPr/>
        </p:nvSpPr>
        <p:spPr>
          <a:xfrm>
            <a:off x="2709850" y="4026618"/>
            <a:ext cx="6468874" cy="1938992"/>
          </a:xfrm>
          <a:prstGeom prst="rect">
            <a:avLst/>
          </a:prstGeom>
          <a:noFill/>
        </p:spPr>
        <p:txBody>
          <a:bodyPr wrap="square" rtlCol="0">
            <a:spAutoFit/>
          </a:bodyPr>
          <a:lstStyle/>
          <a:p>
            <a:r>
              <a:rPr lang="en-AU" sz="2400" dirty="0">
                <a:solidFill>
                  <a:schemeClr val="bg1"/>
                </a:solidFill>
              </a:rPr>
              <a:t>- This arrow (stimulus </a:t>
            </a:r>
            <a:r>
              <a:rPr lang="en-AU" sz="2400" dirty="0" err="1">
                <a:solidFill>
                  <a:schemeClr val="bg1"/>
                </a:solidFill>
              </a:rPr>
              <a:t>precue</a:t>
            </a:r>
            <a:r>
              <a:rPr lang="en-AU" sz="2400" dirty="0">
                <a:solidFill>
                  <a:schemeClr val="bg1"/>
                </a:solidFill>
              </a:rPr>
              <a:t>) predicts the motion direction </a:t>
            </a:r>
            <a:r>
              <a:rPr lang="en-AU" sz="2400" i="1" dirty="0">
                <a:solidFill>
                  <a:schemeClr val="bg1"/>
                </a:solidFill>
              </a:rPr>
              <a:t>only</a:t>
            </a:r>
            <a:r>
              <a:rPr lang="en-AU" sz="2400" dirty="0">
                <a:solidFill>
                  <a:schemeClr val="bg1"/>
                </a:solidFill>
              </a:rPr>
              <a:t> in 75% of the trials</a:t>
            </a:r>
            <a:r>
              <a:rPr lang="en-AU" sz="2400" i="1" dirty="0">
                <a:solidFill>
                  <a:schemeClr val="bg1"/>
                </a:solidFill>
              </a:rPr>
              <a:t>.</a:t>
            </a:r>
          </a:p>
          <a:p>
            <a:r>
              <a:rPr lang="en-AU" sz="2400" dirty="0">
                <a:solidFill>
                  <a:schemeClr val="bg1"/>
                </a:solidFill>
              </a:rPr>
              <a:t>- It creates  an unbalanced prior expectation in the subject that can be </a:t>
            </a:r>
            <a:r>
              <a:rPr lang="en-AU" sz="2400" dirty="0" err="1">
                <a:solidFill>
                  <a:schemeClr val="bg1"/>
                </a:solidFill>
              </a:rPr>
              <a:t>leverared</a:t>
            </a:r>
            <a:r>
              <a:rPr lang="en-AU" sz="2400" dirty="0">
                <a:solidFill>
                  <a:schemeClr val="bg1"/>
                </a:solidFill>
              </a:rPr>
              <a:t> to increase response accuracy.   </a:t>
            </a:r>
          </a:p>
        </p:txBody>
      </p:sp>
    </p:spTree>
    <p:extLst>
      <p:ext uri="{BB962C8B-B14F-4D97-AF65-F5344CB8AC3E}">
        <p14:creationId xmlns:p14="http://schemas.microsoft.com/office/powerpoint/2010/main" val="2816429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432378-5028-5230-1F49-D5A050BFD305}"/>
              </a:ext>
            </a:extLst>
          </p:cNvPr>
          <p:cNvSpPr>
            <a:spLocks noGrp="1"/>
          </p:cNvSpPr>
          <p:nvPr>
            <p:ph idx="1"/>
          </p:nvPr>
        </p:nvSpPr>
        <p:spPr/>
        <p:txBody>
          <a:bodyPr/>
          <a:lstStyle/>
          <a:p>
            <a:endParaRPr lang="en-NL" dirty="0"/>
          </a:p>
        </p:txBody>
      </p:sp>
      <p:pic>
        <p:nvPicPr>
          <p:cNvPr id="223" name="Image" descr="Image"/>
          <p:cNvPicPr>
            <a:picLocks noChangeAspect="1"/>
          </p:cNvPicPr>
          <p:nvPr/>
        </p:nvPicPr>
        <p:blipFill>
          <a:blip r:embed="rId3"/>
          <a:stretch>
            <a:fillRect/>
          </a:stretch>
        </p:blipFill>
        <p:spPr>
          <a:xfrm>
            <a:off x="404452" y="1450484"/>
            <a:ext cx="4687929" cy="4696934"/>
          </a:xfrm>
          <a:prstGeom prst="rect">
            <a:avLst/>
          </a:prstGeom>
          <a:ln w="12700">
            <a:miter lim="400000"/>
          </a:ln>
        </p:spPr>
      </p:pic>
      <p:pic>
        <p:nvPicPr>
          <p:cNvPr id="226" name="Image" descr="Image"/>
          <p:cNvPicPr>
            <a:picLocks noChangeAspect="1"/>
          </p:cNvPicPr>
          <p:nvPr/>
        </p:nvPicPr>
        <p:blipFill>
          <a:blip r:embed="rId4"/>
          <a:stretch>
            <a:fillRect/>
          </a:stretch>
        </p:blipFill>
        <p:spPr>
          <a:xfrm>
            <a:off x="5682250" y="1550595"/>
            <a:ext cx="6281621" cy="4696933"/>
          </a:xfrm>
          <a:prstGeom prst="rect">
            <a:avLst/>
          </a:prstGeom>
          <a:ln w="12700">
            <a:miter lim="400000"/>
          </a:ln>
        </p:spPr>
      </p:pic>
      <p:sp>
        <p:nvSpPr>
          <p:cNvPr id="233" name="Urai, de Gee, Tsetsos &amp; Donner, eLife (2019)"/>
          <p:cNvSpPr txBox="1"/>
          <p:nvPr/>
        </p:nvSpPr>
        <p:spPr>
          <a:xfrm>
            <a:off x="1880407" y="6447747"/>
            <a:ext cx="3969110" cy="2992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00" tIns="35700" rIns="35700" bIns="35700" anchor="ctr">
            <a:spAutoFit/>
          </a:bodyPr>
          <a:lstStyle>
            <a:lvl1pPr>
              <a:spcBef>
                <a:spcPts val="1800"/>
              </a:spcBef>
              <a:defRPr sz="2100" spc="0">
                <a:solidFill>
                  <a:srgbClr val="CBCBCB"/>
                </a:solidFill>
                <a:latin typeface="Helvetica Neue"/>
                <a:ea typeface="Helvetica Neue"/>
                <a:cs typeface="Helvetica Neue"/>
                <a:sym typeface="Helvetica Neue"/>
              </a:defRPr>
            </a:lvl1pPr>
          </a:lstStyle>
          <a:p>
            <a:r>
              <a:rPr sz="1476"/>
              <a:t>Urai, de Gee, </a:t>
            </a:r>
            <a:r>
              <a:rPr sz="1476" err="1"/>
              <a:t>Tsetsos</a:t>
            </a:r>
            <a:r>
              <a:rPr sz="1476"/>
              <a:t> &amp; Donner, </a:t>
            </a:r>
            <a:r>
              <a:rPr sz="1476" err="1"/>
              <a:t>eLife</a:t>
            </a:r>
            <a:r>
              <a:rPr sz="1476"/>
              <a:t> (2019)</a:t>
            </a:r>
          </a:p>
        </p:txBody>
      </p:sp>
      <p:sp>
        <p:nvSpPr>
          <p:cNvPr id="4" name="Title 3">
            <a:extLst>
              <a:ext uri="{FF2B5EF4-FFF2-40B4-BE49-F238E27FC236}">
                <a16:creationId xmlns:a16="http://schemas.microsoft.com/office/drawing/2014/main" id="{AA3E0C7F-77E9-E913-D1F8-CF1DE1888667}"/>
              </a:ext>
            </a:extLst>
          </p:cNvPr>
          <p:cNvSpPr>
            <a:spLocks noGrp="1"/>
          </p:cNvSpPr>
          <p:nvPr>
            <p:ph type="title"/>
          </p:nvPr>
        </p:nvSpPr>
        <p:spPr/>
        <p:txBody>
          <a:bodyPr/>
          <a:lstStyle/>
          <a:p>
            <a:r>
              <a:rPr lang="en-NL" dirty="0"/>
              <a:t>Decision biases</a:t>
            </a:r>
          </a:p>
        </p:txBody>
      </p:sp>
    </p:spTree>
    <p:extLst>
      <p:ext uri="{BB962C8B-B14F-4D97-AF65-F5344CB8AC3E}">
        <p14:creationId xmlns:p14="http://schemas.microsoft.com/office/powerpoint/2010/main" val="372620429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FD25CA2-297D-F48B-912D-33D014CED18B}"/>
              </a:ext>
            </a:extLst>
          </p:cNvPr>
          <p:cNvSpPr txBox="1">
            <a:spLocks/>
          </p:cNvSpPr>
          <p:nvPr/>
        </p:nvSpPr>
        <p:spPr>
          <a:xfrm>
            <a:off x="7409109" y="1930090"/>
            <a:ext cx="4021266" cy="2723254"/>
          </a:xfrm>
          <a:prstGeom prst="rect">
            <a:avLst/>
          </a:prstGeom>
        </p:spPr>
        <p:txBody>
          <a:bodyPr vert="horz" lIns="91392" tIns="45696" rIns="91392" bIns="4569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1799" dirty="0">
              <a:latin typeface="Palatino-Roman"/>
              <a:cs typeface="Times New Roman" panose="02020603050405020304" pitchFamily="18" charset="0"/>
            </a:endParaRPr>
          </a:p>
        </p:txBody>
      </p:sp>
      <p:grpSp>
        <p:nvGrpSpPr>
          <p:cNvPr id="9" name="Group 8">
            <a:extLst>
              <a:ext uri="{FF2B5EF4-FFF2-40B4-BE49-F238E27FC236}">
                <a16:creationId xmlns:a16="http://schemas.microsoft.com/office/drawing/2014/main" id="{3EBA3B61-295C-2BA8-BDD1-41143297186E}"/>
              </a:ext>
            </a:extLst>
          </p:cNvPr>
          <p:cNvGrpSpPr/>
          <p:nvPr/>
        </p:nvGrpSpPr>
        <p:grpSpPr>
          <a:xfrm>
            <a:off x="2945403" y="4032215"/>
            <a:ext cx="6410491" cy="2594499"/>
            <a:chOff x="324680" y="1702279"/>
            <a:chExt cx="6413830" cy="2595850"/>
          </a:xfrm>
        </p:grpSpPr>
        <p:grpSp>
          <p:nvGrpSpPr>
            <p:cNvPr id="16" name="Group 15">
              <a:extLst>
                <a:ext uri="{FF2B5EF4-FFF2-40B4-BE49-F238E27FC236}">
                  <a16:creationId xmlns:a16="http://schemas.microsoft.com/office/drawing/2014/main" id="{AEDD065D-50EE-C0E5-4339-060A6F70DDD4}"/>
                </a:ext>
              </a:extLst>
            </p:cNvPr>
            <p:cNvGrpSpPr/>
            <p:nvPr/>
          </p:nvGrpSpPr>
          <p:grpSpPr>
            <a:xfrm>
              <a:off x="1944937" y="1702279"/>
              <a:ext cx="3330140" cy="2595850"/>
              <a:chOff x="5069304" y="787144"/>
              <a:chExt cx="6986572" cy="4962618"/>
            </a:xfrm>
          </p:grpSpPr>
          <p:sp>
            <p:nvSpPr>
              <p:cNvPr id="17" name="Rectangle 16">
                <a:extLst>
                  <a:ext uri="{FF2B5EF4-FFF2-40B4-BE49-F238E27FC236}">
                    <a16:creationId xmlns:a16="http://schemas.microsoft.com/office/drawing/2014/main" id="{29D39BA4-122D-75C4-F78D-6C2A4B927846}"/>
                  </a:ext>
                </a:extLst>
              </p:cNvPr>
              <p:cNvSpPr/>
              <p:nvPr/>
            </p:nvSpPr>
            <p:spPr>
              <a:xfrm>
                <a:off x="5069304" y="787144"/>
                <a:ext cx="6986572" cy="4962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799"/>
              </a:p>
            </p:txBody>
          </p:sp>
          <p:pic>
            <p:nvPicPr>
              <p:cNvPr id="18" name="Picture 17" descr="Chart&#10;&#10;Description automatically generated">
                <a:extLst>
                  <a:ext uri="{FF2B5EF4-FFF2-40B4-BE49-F238E27FC236}">
                    <a16:creationId xmlns:a16="http://schemas.microsoft.com/office/drawing/2014/main" id="{A697DC0F-3CFB-1BB4-7576-D60236BC8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280" y="1196542"/>
                <a:ext cx="6390476" cy="4190476"/>
              </a:xfrm>
              <a:prstGeom prst="rect">
                <a:avLst/>
              </a:prstGeom>
            </p:spPr>
          </p:pic>
        </p:grpSp>
        <p:pic>
          <p:nvPicPr>
            <p:cNvPr id="19" name="Picture 23">
              <a:extLst>
                <a:ext uri="{FF2B5EF4-FFF2-40B4-BE49-F238E27FC236}">
                  <a16:creationId xmlns:a16="http://schemas.microsoft.com/office/drawing/2014/main" id="{D79D108C-B19A-3FD2-5C4B-4EE118D98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96" y="1928872"/>
              <a:ext cx="868179" cy="81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1EFBE44F-FBB1-8492-97E6-E72661C59544}"/>
                </a:ext>
              </a:extLst>
            </p:cNvPr>
            <p:cNvGrpSpPr/>
            <p:nvPr/>
          </p:nvGrpSpPr>
          <p:grpSpPr>
            <a:xfrm>
              <a:off x="324680" y="2039751"/>
              <a:ext cx="6413830" cy="1594126"/>
              <a:chOff x="324680" y="2039751"/>
              <a:chExt cx="6413830" cy="1594126"/>
            </a:xfrm>
          </p:grpSpPr>
          <p:sp>
            <p:nvSpPr>
              <p:cNvPr id="20" name="CustomShape 2">
                <a:extLst>
                  <a:ext uri="{FF2B5EF4-FFF2-40B4-BE49-F238E27FC236}">
                    <a16:creationId xmlns:a16="http://schemas.microsoft.com/office/drawing/2014/main" id="{7AB79FE6-88D3-90AF-6F62-43D97345FA4B}"/>
                  </a:ext>
                </a:extLst>
              </p:cNvPr>
              <p:cNvSpPr>
                <a:spLocks noChangeArrowheads="1"/>
              </p:cNvSpPr>
              <p:nvPr/>
            </p:nvSpPr>
            <p:spPr bwMode="auto">
              <a:xfrm>
                <a:off x="324680" y="2865625"/>
                <a:ext cx="1233082" cy="768252"/>
              </a:xfrm>
              <a:prstGeom prst="rect">
                <a:avLst/>
              </a:prstGeom>
              <a:solidFill>
                <a:srgbClr val="C6D9F1"/>
              </a:solidFill>
              <a:ln w="9525">
                <a:solidFill>
                  <a:srgbClr val="000000"/>
                </a:solidFill>
                <a:miter lim="800000"/>
              </a:ln>
            </p:spPr>
            <p:txBody>
              <a:bodyPr lIns="89953" tIns="44977" rIns="89953" bIns="44977"/>
              <a:lstStyle/>
              <a:p>
                <a:pPr algn="ctr"/>
                <a:r>
                  <a:rPr lang="en-US" altLang="en-US" sz="1199" b="1" dirty="0">
                    <a:solidFill>
                      <a:srgbClr val="000000"/>
                    </a:solidFill>
                  </a:rPr>
                  <a:t>Encode</a:t>
                </a:r>
                <a:endParaRPr lang="en-US" altLang="en-US" sz="1199" dirty="0">
                  <a:latin typeface="Arial" panose="020B0604020202020204" pitchFamily="34" charset="0"/>
                </a:endParaRPr>
              </a:p>
              <a:p>
                <a:pPr algn="ctr"/>
                <a:r>
                  <a:rPr lang="en-US" altLang="en-US" sz="1199" b="1" dirty="0">
                    <a:solidFill>
                      <a:srgbClr val="000000"/>
                    </a:solidFill>
                  </a:rPr>
                  <a:t>Sensory Information</a:t>
                </a:r>
                <a:endParaRPr lang="en-US" altLang="en-US" sz="1199" dirty="0">
                  <a:latin typeface="Arial" panose="020B0604020202020204" pitchFamily="34" charset="0"/>
                </a:endParaRPr>
              </a:p>
            </p:txBody>
          </p:sp>
          <p:cxnSp>
            <p:nvCxnSpPr>
              <p:cNvPr id="21" name="CustomShape 5">
                <a:extLst>
                  <a:ext uri="{FF2B5EF4-FFF2-40B4-BE49-F238E27FC236}">
                    <a16:creationId xmlns:a16="http://schemas.microsoft.com/office/drawing/2014/main" id="{D48E73E2-6007-C6C3-866A-D6D46BD57C64}"/>
                  </a:ext>
                </a:extLst>
              </p:cNvPr>
              <p:cNvCxnSpPr>
                <a:cxnSpLocks noChangeShapeType="1"/>
              </p:cNvCxnSpPr>
              <p:nvPr/>
            </p:nvCxnSpPr>
            <p:spPr bwMode="auto">
              <a:xfrm>
                <a:off x="1557762" y="3195377"/>
                <a:ext cx="274704" cy="7144"/>
              </a:xfrm>
              <a:prstGeom prst="straightConnector1">
                <a:avLst/>
              </a:prstGeom>
              <a:noFill/>
              <a:ln w="38160">
                <a:solidFill>
                  <a:srgbClr val="000000"/>
                </a:solidFill>
                <a:round/>
                <a:tailEnd type="triangle" w="med" len="med"/>
              </a:ln>
              <a:extLst>
                <a:ext uri="{909E8E84-426E-40DD-AFC4-6F175D3DCCD1}">
                  <a14:hiddenFill xmlns:a14="http://schemas.microsoft.com/office/drawing/2010/main">
                    <a:noFill/>
                  </a14:hiddenFill>
                </a:ext>
              </a:extLst>
            </p:spPr>
          </p:cxnSp>
          <p:pic>
            <p:nvPicPr>
              <p:cNvPr id="22" name="Picture 26">
                <a:extLst>
                  <a:ext uri="{FF2B5EF4-FFF2-40B4-BE49-F238E27FC236}">
                    <a16:creationId xmlns:a16="http://schemas.microsoft.com/office/drawing/2014/main" id="{FD51F267-6045-11BB-AB29-AECF285951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9828" y="2039751"/>
                <a:ext cx="699479" cy="80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ustomShape 3">
                <a:extLst>
                  <a:ext uri="{FF2B5EF4-FFF2-40B4-BE49-F238E27FC236}">
                    <a16:creationId xmlns:a16="http://schemas.microsoft.com/office/drawing/2014/main" id="{6878D182-BE74-4A5D-3306-47BFABAC914F}"/>
                  </a:ext>
                </a:extLst>
              </p:cNvPr>
              <p:cNvSpPr>
                <a:spLocks noChangeArrowheads="1"/>
              </p:cNvSpPr>
              <p:nvPr/>
            </p:nvSpPr>
            <p:spPr bwMode="auto">
              <a:xfrm>
                <a:off x="5387548" y="2922487"/>
                <a:ext cx="1350962" cy="476017"/>
              </a:xfrm>
              <a:prstGeom prst="rect">
                <a:avLst/>
              </a:prstGeom>
              <a:solidFill>
                <a:srgbClr val="C6D9F1"/>
              </a:solidFill>
              <a:ln w="9525">
                <a:solidFill>
                  <a:srgbClr val="000000"/>
                </a:solidFill>
                <a:miter lim="800000"/>
              </a:ln>
            </p:spPr>
            <p:txBody>
              <a:bodyPr lIns="89953" tIns="44977" rIns="89953" bIns="44977"/>
              <a:lstStyle/>
              <a:p>
                <a:pPr algn="ctr"/>
                <a:r>
                  <a:rPr lang="en-US" altLang="en-US" sz="1199" b="1" dirty="0">
                    <a:solidFill>
                      <a:srgbClr val="000000"/>
                    </a:solidFill>
                  </a:rPr>
                  <a:t>Plan &amp; Execute</a:t>
                </a:r>
                <a:endParaRPr lang="en-US" altLang="en-US" sz="1199" dirty="0">
                  <a:latin typeface="Arial" panose="020B0604020202020204" pitchFamily="34" charset="0"/>
                </a:endParaRPr>
              </a:p>
              <a:p>
                <a:pPr algn="ctr"/>
                <a:r>
                  <a:rPr lang="en-US" altLang="en-US" sz="1199" b="1" dirty="0">
                    <a:solidFill>
                      <a:srgbClr val="000000"/>
                    </a:solidFill>
                  </a:rPr>
                  <a:t>Action</a:t>
                </a:r>
                <a:endParaRPr lang="en-US" altLang="en-US" sz="1199" dirty="0">
                  <a:latin typeface="Arial" panose="020B0604020202020204" pitchFamily="34" charset="0"/>
                </a:endParaRPr>
              </a:p>
            </p:txBody>
          </p:sp>
          <p:cxnSp>
            <p:nvCxnSpPr>
              <p:cNvPr id="30" name="CustomShape 5">
                <a:extLst>
                  <a:ext uri="{FF2B5EF4-FFF2-40B4-BE49-F238E27FC236}">
                    <a16:creationId xmlns:a16="http://schemas.microsoft.com/office/drawing/2014/main" id="{D455BE4A-41E5-A6C2-1670-1B8FC562BE07}"/>
                  </a:ext>
                </a:extLst>
              </p:cNvPr>
              <p:cNvCxnSpPr>
                <a:cxnSpLocks noChangeShapeType="1"/>
              </p:cNvCxnSpPr>
              <p:nvPr/>
            </p:nvCxnSpPr>
            <p:spPr bwMode="auto">
              <a:xfrm>
                <a:off x="4951350" y="3185324"/>
                <a:ext cx="274704" cy="7144"/>
              </a:xfrm>
              <a:prstGeom prst="straightConnector1">
                <a:avLst/>
              </a:prstGeom>
              <a:noFill/>
              <a:ln w="38160">
                <a:solidFill>
                  <a:srgbClr val="000000"/>
                </a:solidFill>
                <a:round/>
                <a:tailEnd type="triangle" w="med" len="med"/>
              </a:ln>
              <a:extLst>
                <a:ext uri="{909E8E84-426E-40DD-AFC4-6F175D3DCCD1}">
                  <a14:hiddenFill xmlns:a14="http://schemas.microsoft.com/office/drawing/2010/main">
                    <a:noFill/>
                  </a14:hiddenFill>
                </a:ext>
              </a:extLst>
            </p:spPr>
          </p:cxnSp>
        </p:grpSp>
      </p:grpSp>
      <p:sp>
        <p:nvSpPr>
          <p:cNvPr id="32" name="TextBox 31">
            <a:extLst>
              <a:ext uri="{FF2B5EF4-FFF2-40B4-BE49-F238E27FC236}">
                <a16:creationId xmlns:a16="http://schemas.microsoft.com/office/drawing/2014/main" id="{EC0A5CA4-BF40-6C9B-6B5C-8159B64BEECC}"/>
              </a:ext>
            </a:extLst>
          </p:cNvPr>
          <p:cNvSpPr txBox="1"/>
          <p:nvPr/>
        </p:nvSpPr>
        <p:spPr>
          <a:xfrm>
            <a:off x="1748090" y="7467283"/>
            <a:ext cx="6091775" cy="645995"/>
          </a:xfrm>
          <a:prstGeom prst="rect">
            <a:avLst/>
          </a:prstGeom>
          <a:noFill/>
        </p:spPr>
        <p:txBody>
          <a:bodyPr wrap="square">
            <a:spAutoFit/>
          </a:bodyPr>
          <a:lstStyle/>
          <a:p>
            <a:r>
              <a:rPr lang="en-IE" sz="1799" dirty="0">
                <a:latin typeface="Palatino-Roman"/>
                <a:cs typeface="Times New Roman" panose="02020603050405020304" pitchFamily="18" charset="0"/>
              </a:rPr>
              <a:t>Not the most realistic, evidence for continuous flow to the motor system</a:t>
            </a:r>
          </a:p>
        </p:txBody>
      </p:sp>
      <p:sp>
        <p:nvSpPr>
          <p:cNvPr id="5" name="Title 4">
            <a:extLst>
              <a:ext uri="{FF2B5EF4-FFF2-40B4-BE49-F238E27FC236}">
                <a16:creationId xmlns:a16="http://schemas.microsoft.com/office/drawing/2014/main" id="{92FE3914-DB40-35D2-2C3D-CDB6F4242E73}"/>
              </a:ext>
            </a:extLst>
          </p:cNvPr>
          <p:cNvSpPr>
            <a:spLocks noGrp="1"/>
          </p:cNvSpPr>
          <p:nvPr>
            <p:ph type="title"/>
          </p:nvPr>
        </p:nvSpPr>
        <p:spPr/>
        <p:txBody>
          <a:bodyPr/>
          <a:lstStyle/>
          <a:p>
            <a:r>
              <a:rPr lang="en-NL" dirty="0"/>
              <a:t>DDM ingredients: non-decision time</a:t>
            </a:r>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AED9336E-4526-9697-8C0A-0D7E792A7283}"/>
                  </a:ext>
                </a:extLst>
              </p:cNvPr>
              <p:cNvSpPr>
                <a:spLocks noGrp="1"/>
              </p:cNvSpPr>
              <p:nvPr>
                <p:ph idx="1"/>
              </p:nvPr>
            </p:nvSpPr>
            <p:spPr>
              <a:xfrm>
                <a:off x="404452" y="1253969"/>
                <a:ext cx="9472974" cy="2787256"/>
              </a:xfrm>
            </p:spPr>
            <p:txBody>
              <a:bodyPr/>
              <a:lstStyle/>
              <a:p>
                <a:pPr>
                  <a:buFontTx/>
                  <a:buChar char="-"/>
                </a:pPr>
                <a:r>
                  <a:rPr lang="en-US" sz="1799" dirty="0">
                    <a:latin typeface="Palatino-Roman"/>
                    <a:cs typeface="Times New Roman" panose="02020603050405020304" pitchFamily="18" charset="0"/>
                  </a:rPr>
                  <a:t>In the simple diffusion model, non-decision time is determined by a single parameter: </a:t>
                </a:r>
                <a14:m>
                  <m:oMath xmlns:m="http://schemas.openxmlformats.org/officeDocument/2006/math">
                    <m:sSub>
                      <m:sSubPr>
                        <m:ctrlPr>
                          <a:rPr lang="en-IE" sz="1799" i="1">
                            <a:latin typeface="Cambria Math" panose="02040503050406030204" pitchFamily="18" charset="0"/>
                          </a:rPr>
                        </m:ctrlPr>
                      </m:sSubPr>
                      <m:e>
                        <m:sSub>
                          <m:sSubPr>
                            <m:ctrlPr>
                              <a:rPr lang="en-IE" sz="1799" i="1">
                                <a:latin typeface="Cambria Math" panose="02040503050406030204" pitchFamily="18" charset="0"/>
                              </a:rPr>
                            </m:ctrlPr>
                          </m:sSubPr>
                          <m:e>
                            <m:r>
                              <a:rPr lang="en-IE" sz="1799" i="1">
                                <a:latin typeface="Cambria Math" panose="02040503050406030204" pitchFamily="18" charset="0"/>
                              </a:rPr>
                              <m:t>𝑡</m:t>
                            </m:r>
                          </m:e>
                          <m:sub>
                            <m:r>
                              <a:rPr lang="en-IE" sz="1799" i="1">
                                <a:latin typeface="Cambria Math" panose="02040503050406030204" pitchFamily="18" charset="0"/>
                              </a:rPr>
                              <m:t>𝑁𝐷</m:t>
                            </m:r>
                          </m:sub>
                        </m:sSub>
                        <m:r>
                          <a:rPr lang="en-IE" sz="1799" i="1">
                            <a:latin typeface="Cambria Math" panose="02040503050406030204" pitchFamily="18" charset="0"/>
                          </a:rPr>
                          <m:t>= </m:t>
                        </m:r>
                        <m:r>
                          <a:rPr lang="en-IE" sz="1799" i="1">
                            <a:latin typeface="Cambria Math" panose="02040503050406030204" pitchFamily="18" charset="0"/>
                          </a:rPr>
                          <m:t>𝑇</m:t>
                        </m:r>
                      </m:e>
                      <m:sub>
                        <m:r>
                          <a:rPr lang="en-IE" sz="1799" i="1">
                            <a:latin typeface="Cambria Math" panose="02040503050406030204" pitchFamily="18" charset="0"/>
                          </a:rPr>
                          <m:t>𝑒𝑟</m:t>
                        </m:r>
                      </m:sub>
                    </m:sSub>
                  </m:oMath>
                </a14:m>
                <a:r>
                  <a:rPr lang="en-IE" sz="1199" dirty="0">
                    <a:latin typeface="Palatino-Roman"/>
                  </a:rPr>
                  <a:t>  </a:t>
                </a:r>
                <a:r>
                  <a:rPr lang="en-IE" sz="1799" dirty="0">
                    <a:latin typeface="Palatino-Roman"/>
                    <a:cs typeface="Times New Roman" panose="02020603050405020304" pitchFamily="18" charset="0"/>
                  </a:rPr>
                  <a:t>(time for encoding and response).</a:t>
                </a:r>
              </a:p>
              <a:p>
                <a:pPr>
                  <a:buFontTx/>
                  <a:buChar char="-"/>
                </a:pPr>
                <a14:m>
                  <m:oMath xmlns:m="http://schemas.openxmlformats.org/officeDocument/2006/math">
                    <m:r>
                      <a:rPr lang="en-IE" i="1" smtClean="0">
                        <a:latin typeface="Cambria Math" panose="02040503050406030204" pitchFamily="18" charset="0"/>
                      </a:rPr>
                      <m:t>𝑅𝑇</m:t>
                    </m:r>
                    <m:r>
                      <a:rPr lang="en-IE">
                        <a:latin typeface="Cambria Math" panose="02040503050406030204" pitchFamily="18" charset="0"/>
                      </a:rPr>
                      <m:t>=</m:t>
                    </m:r>
                    <m:sSub>
                      <m:sSubPr>
                        <m:ctrlPr>
                          <a:rPr lang="en-IE" i="1">
                            <a:solidFill>
                              <a:srgbClr val="836967"/>
                            </a:solidFill>
                            <a:latin typeface="Cambria Math" panose="02040503050406030204" pitchFamily="18" charset="0"/>
                          </a:rPr>
                        </m:ctrlPr>
                      </m:sSubPr>
                      <m:e>
                        <m:r>
                          <a:rPr lang="en-IE" i="1">
                            <a:latin typeface="Cambria Math" panose="02040503050406030204" pitchFamily="18" charset="0"/>
                          </a:rPr>
                          <m:t>𝑡</m:t>
                        </m:r>
                      </m:e>
                      <m:sub>
                        <m:r>
                          <a:rPr lang="en-IE" i="1">
                            <a:latin typeface="Cambria Math" panose="02040503050406030204" pitchFamily="18" charset="0"/>
                          </a:rPr>
                          <m:t>𝐷</m:t>
                        </m:r>
                      </m:sub>
                    </m:sSub>
                    <m:r>
                      <a:rPr lang="en-IE">
                        <a:latin typeface="Cambria Math" panose="02040503050406030204" pitchFamily="18" charset="0"/>
                      </a:rPr>
                      <m:t>+</m:t>
                    </m:r>
                    <m:sSub>
                      <m:sSubPr>
                        <m:ctrlPr>
                          <a:rPr lang="en-IE" i="1">
                            <a:solidFill>
                              <a:srgbClr val="836967"/>
                            </a:solidFill>
                            <a:latin typeface="Cambria Math" panose="02040503050406030204" pitchFamily="18" charset="0"/>
                          </a:rPr>
                        </m:ctrlPr>
                      </m:sSubPr>
                      <m:e>
                        <m:r>
                          <a:rPr lang="en-IE" i="1">
                            <a:latin typeface="Cambria Math" panose="02040503050406030204" pitchFamily="18" charset="0"/>
                          </a:rPr>
                          <m:t>𝑡</m:t>
                        </m:r>
                      </m:e>
                      <m:sub>
                        <m:r>
                          <a:rPr lang="en-IE" i="1">
                            <a:latin typeface="Cambria Math" panose="02040503050406030204" pitchFamily="18" charset="0"/>
                          </a:rPr>
                          <m:t>𝑁𝐷</m:t>
                        </m:r>
                      </m:sub>
                    </m:sSub>
                  </m:oMath>
                </a14:m>
                <a:endParaRPr lang="en-IE" dirty="0"/>
              </a:p>
              <a:p>
                <a:pPr>
                  <a:buFontTx/>
                  <a:buChar char="-"/>
                </a:pPr>
                <a:endParaRPr lang="en-IE" sz="1799" dirty="0">
                  <a:latin typeface="Palatino-Roman"/>
                  <a:cs typeface="Times New Roman" panose="02020603050405020304" pitchFamily="18" charset="0"/>
                </a:endParaRPr>
              </a:p>
              <a:p>
                <a:pPr>
                  <a:buFontTx/>
                  <a:buChar char="-"/>
                </a:pPr>
                <a:r>
                  <a:rPr lang="en-IE" sz="1799" dirty="0">
                    <a:latin typeface="Palatino-Roman"/>
                    <a:cs typeface="Times New Roman" panose="02020603050405020304" pitchFamily="18" charset="0"/>
                  </a:rPr>
                  <a:t>Usually assumed to be constant across stimulus discriminability levels, speed-accuracy instructions (but not always! See Donkin et al)</a:t>
                </a:r>
              </a:p>
              <a:p>
                <a:pPr>
                  <a:buFontTx/>
                  <a:buChar char="-"/>
                </a:pPr>
                <a:r>
                  <a:rPr lang="en-IE" sz="1799" dirty="0">
                    <a:latin typeface="Palatino-Roman"/>
                    <a:cs typeface="Times New Roman" panose="02020603050405020304" pitchFamily="18" charset="0"/>
                  </a:rPr>
                  <a:t>Having a </a:t>
                </a:r>
                <a:r>
                  <a:rPr lang="en-IE" sz="1799" i="1" dirty="0">
                    <a:latin typeface="Palatino-Roman"/>
                    <a:cs typeface="Times New Roman" panose="02020603050405020304" pitchFamily="18" charset="0"/>
                  </a:rPr>
                  <a:t>high discriminability condition</a:t>
                </a:r>
                <a:r>
                  <a:rPr lang="en-IE" sz="1799" dirty="0">
                    <a:latin typeface="Palatino-Roman"/>
                    <a:cs typeface="Times New Roman" panose="02020603050405020304" pitchFamily="18" charset="0"/>
                  </a:rPr>
                  <a:t> can be important for accurate estimation</a:t>
                </a:r>
              </a:p>
              <a:p>
                <a:pPr marL="0" indent="0">
                  <a:buNone/>
                </a:pPr>
                <a:endParaRPr lang="en-IE" sz="1799" dirty="0">
                  <a:latin typeface="Palatino-Roman"/>
                  <a:cs typeface="Times New Roman" panose="02020603050405020304" pitchFamily="18" charset="0"/>
                </a:endParaRPr>
              </a:p>
              <a:p>
                <a:pPr marL="0" indent="0">
                  <a:buNone/>
                </a:pPr>
                <a:endParaRPr lang="en-IE" sz="1799" dirty="0">
                  <a:latin typeface="Palatino-Roman"/>
                  <a:cs typeface="Times New Roman" panose="02020603050405020304" pitchFamily="18" charset="0"/>
                </a:endParaRPr>
              </a:p>
              <a:p>
                <a:endParaRPr lang="en-NL" dirty="0"/>
              </a:p>
            </p:txBody>
          </p:sp>
        </mc:Choice>
        <mc:Fallback>
          <p:sp>
            <p:nvSpPr>
              <p:cNvPr id="10" name="Content Placeholder 9">
                <a:extLst>
                  <a:ext uri="{FF2B5EF4-FFF2-40B4-BE49-F238E27FC236}">
                    <a16:creationId xmlns:a16="http://schemas.microsoft.com/office/drawing/2014/main" id="{AED9336E-4526-9697-8C0A-0D7E792A7283}"/>
                  </a:ext>
                </a:extLst>
              </p:cNvPr>
              <p:cNvSpPr>
                <a:spLocks noGrp="1" noRot="1" noChangeAspect="1" noMove="1" noResize="1" noEditPoints="1" noAdjustHandles="1" noChangeArrowheads="1" noChangeShapeType="1" noTextEdit="1"/>
              </p:cNvSpPr>
              <p:nvPr>
                <p:ph idx="1"/>
              </p:nvPr>
            </p:nvSpPr>
            <p:spPr>
              <a:xfrm>
                <a:off x="404452" y="1253969"/>
                <a:ext cx="9472974" cy="2787256"/>
              </a:xfrm>
              <a:blipFill>
                <a:blip r:embed="rId6"/>
                <a:stretch>
                  <a:fillRect l="-937" t="-1364"/>
                </a:stretch>
              </a:blipFill>
            </p:spPr>
            <p:txBody>
              <a:bodyPr/>
              <a:lstStyle/>
              <a:p>
                <a:r>
                  <a:rPr lang="es-ES">
                    <a:noFill/>
                  </a:rPr>
                  <a:t> </a:t>
                </a:r>
              </a:p>
            </p:txBody>
          </p:sp>
        </mc:Fallback>
      </mc:AlternateContent>
    </p:spTree>
    <p:extLst>
      <p:ext uri="{BB962C8B-B14F-4D97-AF65-F5344CB8AC3E}">
        <p14:creationId xmlns:p14="http://schemas.microsoft.com/office/powerpoint/2010/main" val="308089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D7CD-D919-6541-9DD6-ABE82D54F77C}"/>
              </a:ext>
            </a:extLst>
          </p:cNvPr>
          <p:cNvSpPr>
            <a:spLocks noGrp="1"/>
          </p:cNvSpPr>
          <p:nvPr>
            <p:ph type="title"/>
          </p:nvPr>
        </p:nvSpPr>
        <p:spPr/>
        <p:txBody>
          <a:bodyPr/>
          <a:lstStyle/>
          <a:p>
            <a:r>
              <a:rPr lang="es-ES" dirty="0" err="1"/>
              <a:t>Theoretical</a:t>
            </a:r>
            <a:r>
              <a:rPr lang="es-ES" dirty="0"/>
              <a:t> Bases of </a:t>
            </a:r>
            <a:r>
              <a:rPr lang="es-ES" dirty="0" err="1"/>
              <a:t>the</a:t>
            </a:r>
            <a:r>
              <a:rPr lang="es-ES" dirty="0"/>
              <a:t> </a:t>
            </a:r>
            <a:r>
              <a:rPr lang="es-ES" dirty="0" err="1"/>
              <a:t>Drif</a:t>
            </a:r>
            <a:r>
              <a:rPr lang="es-ES" dirty="0"/>
              <a:t> </a:t>
            </a:r>
            <a:r>
              <a:rPr lang="es-ES" dirty="0" err="1"/>
              <a:t>Difussion</a:t>
            </a:r>
            <a:r>
              <a:rPr lang="es-ES" dirty="0"/>
              <a:t> </a:t>
            </a:r>
            <a:r>
              <a:rPr lang="es-ES" dirty="0" err="1"/>
              <a:t>Model</a:t>
            </a:r>
            <a:endParaRPr lang="es-ES" dirty="0"/>
          </a:p>
        </p:txBody>
      </p:sp>
      <p:sp>
        <p:nvSpPr>
          <p:cNvPr id="3" name="Text Placeholder 2">
            <a:extLst>
              <a:ext uri="{FF2B5EF4-FFF2-40B4-BE49-F238E27FC236}">
                <a16:creationId xmlns:a16="http://schemas.microsoft.com/office/drawing/2014/main" id="{7D18A7F8-903A-4A43-8AFF-7A0F9A393899}"/>
              </a:ext>
            </a:extLst>
          </p:cNvPr>
          <p:cNvSpPr>
            <a:spLocks noGrp="1"/>
          </p:cNvSpPr>
          <p:nvPr>
            <p:ph type="body" sz="quarter" idx="1"/>
          </p:nvPr>
        </p:nvSpPr>
        <p:spPr/>
        <p:txBody>
          <a:bodyPr/>
          <a:lstStyle/>
          <a:p>
            <a:endParaRPr lang="es-ES"/>
          </a:p>
        </p:txBody>
      </p:sp>
    </p:spTree>
    <p:extLst>
      <p:ext uri="{BB962C8B-B14F-4D97-AF65-F5344CB8AC3E}">
        <p14:creationId xmlns:p14="http://schemas.microsoft.com/office/powerpoint/2010/main" val="208239492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val 216">
            <a:extLst>
              <a:ext uri="{FF2B5EF4-FFF2-40B4-BE49-F238E27FC236}">
                <a16:creationId xmlns:a16="http://schemas.microsoft.com/office/drawing/2014/main" id="{79D0FB99-BC24-1049-8877-60A87C9B9F72}"/>
              </a:ext>
            </a:extLst>
          </p:cNvPr>
          <p:cNvSpPr/>
          <p:nvPr/>
        </p:nvSpPr>
        <p:spPr>
          <a:xfrm rot="14569144">
            <a:off x="7438435" y="5854489"/>
            <a:ext cx="230372" cy="230372"/>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4" name="Oval 213">
            <a:extLst>
              <a:ext uri="{FF2B5EF4-FFF2-40B4-BE49-F238E27FC236}">
                <a16:creationId xmlns:a16="http://schemas.microsoft.com/office/drawing/2014/main" id="{A45F3184-985F-134A-97EB-5F015721B5EC}"/>
              </a:ext>
            </a:extLst>
          </p:cNvPr>
          <p:cNvSpPr/>
          <p:nvPr/>
        </p:nvSpPr>
        <p:spPr>
          <a:xfrm>
            <a:off x="9353380" y="5881777"/>
            <a:ext cx="230372" cy="230372"/>
          </a:xfrm>
          <a:prstGeom prst="ellipse">
            <a:avLst/>
          </a:prstGeom>
          <a:solidFill>
            <a:srgbClr val="00B050">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8532454-E2D0-CA4A-BEA1-CB5EA004AE62}"/>
              </a:ext>
            </a:extLst>
          </p:cNvPr>
          <p:cNvSpPr/>
          <p:nvPr/>
        </p:nvSpPr>
        <p:spPr>
          <a:xfrm>
            <a:off x="650950" y="2417215"/>
            <a:ext cx="2146646" cy="20419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E0FA9F4F-C92C-B546-9417-0E4C0192151E}"/>
              </a:ext>
            </a:extLst>
          </p:cNvPr>
          <p:cNvSpPr/>
          <p:nvPr/>
        </p:nvSpPr>
        <p:spPr>
          <a:xfrm>
            <a:off x="1865638" y="262664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9D740E96-667F-4942-B0F9-4C9492A0584D}"/>
              </a:ext>
            </a:extLst>
          </p:cNvPr>
          <p:cNvSpPr/>
          <p:nvPr/>
        </p:nvSpPr>
        <p:spPr>
          <a:xfrm>
            <a:off x="734722" y="307691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07EB9C4F-5725-7041-AA76-2E00839CD299}"/>
              </a:ext>
            </a:extLst>
          </p:cNvPr>
          <p:cNvSpPr/>
          <p:nvPr/>
        </p:nvSpPr>
        <p:spPr>
          <a:xfrm>
            <a:off x="1970352" y="315021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D71A5AB9-BD12-DF4E-A867-C68F8DB1A1E5}"/>
              </a:ext>
            </a:extLst>
          </p:cNvPr>
          <p:cNvSpPr/>
          <p:nvPr/>
        </p:nvSpPr>
        <p:spPr>
          <a:xfrm>
            <a:off x="2294967" y="389368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1362F38E-CF38-B441-82DF-B20A3148FBB4}"/>
              </a:ext>
            </a:extLst>
          </p:cNvPr>
          <p:cNvSpPr/>
          <p:nvPr/>
        </p:nvSpPr>
        <p:spPr>
          <a:xfrm>
            <a:off x="1813280" y="413453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FF43420C-3921-654A-A121-32D7D0167174}"/>
              </a:ext>
            </a:extLst>
          </p:cNvPr>
          <p:cNvSpPr/>
          <p:nvPr/>
        </p:nvSpPr>
        <p:spPr>
          <a:xfrm>
            <a:off x="1069808" y="3663317"/>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5FCB6230-5136-A849-AC48-7FB53E9723DD}"/>
              </a:ext>
            </a:extLst>
          </p:cNvPr>
          <p:cNvSpPr/>
          <p:nvPr/>
        </p:nvSpPr>
        <p:spPr>
          <a:xfrm>
            <a:off x="849907" y="418688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87BA635-4A8F-FC4D-A8B8-6AC31098B8D4}"/>
              </a:ext>
            </a:extLst>
          </p:cNvPr>
          <p:cNvSpPr/>
          <p:nvPr/>
        </p:nvSpPr>
        <p:spPr>
          <a:xfrm>
            <a:off x="2357796" y="261617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80AC0953-0BD9-BB47-93E2-EE79BBDB3730}"/>
              </a:ext>
            </a:extLst>
          </p:cNvPr>
          <p:cNvSpPr/>
          <p:nvPr/>
        </p:nvSpPr>
        <p:spPr>
          <a:xfrm>
            <a:off x="1268765" y="326540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BD1F5FD5-6614-1748-9387-C753516E2447}"/>
              </a:ext>
            </a:extLst>
          </p:cNvPr>
          <p:cNvSpPr/>
          <p:nvPr/>
        </p:nvSpPr>
        <p:spPr>
          <a:xfrm>
            <a:off x="1006979" y="274183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7890C056-39AF-6744-9D3E-0C79DB815171}"/>
              </a:ext>
            </a:extLst>
          </p:cNvPr>
          <p:cNvSpPr/>
          <p:nvPr/>
        </p:nvSpPr>
        <p:spPr>
          <a:xfrm>
            <a:off x="1834223" y="356907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96FAE309-14BA-EC4F-A8B4-8E33619B2187}"/>
              </a:ext>
            </a:extLst>
          </p:cNvPr>
          <p:cNvSpPr/>
          <p:nvPr/>
        </p:nvSpPr>
        <p:spPr>
          <a:xfrm>
            <a:off x="1383951" y="291984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2EB77314-307A-1D41-9518-522C1D5F3B6A}"/>
              </a:ext>
            </a:extLst>
          </p:cNvPr>
          <p:cNvSpPr/>
          <p:nvPr/>
        </p:nvSpPr>
        <p:spPr>
          <a:xfrm rot="9988677">
            <a:off x="2206801" y="329002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CFB363A5-E694-E448-A130-BDFFF4E3366D}"/>
              </a:ext>
            </a:extLst>
          </p:cNvPr>
          <p:cNvSpPr/>
          <p:nvPr/>
        </p:nvSpPr>
        <p:spPr>
          <a:xfrm rot="9988677">
            <a:off x="1284679" y="250517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4052852C-F32E-1843-A693-61EAB3AD6735}"/>
              </a:ext>
            </a:extLst>
          </p:cNvPr>
          <p:cNvSpPr/>
          <p:nvPr/>
        </p:nvSpPr>
        <p:spPr>
          <a:xfrm rot="9988677">
            <a:off x="1722226" y="351426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E3C1A026-7A71-2C4B-956B-3297D61CEB6A}"/>
              </a:ext>
            </a:extLst>
          </p:cNvPr>
          <p:cNvSpPr/>
          <p:nvPr/>
        </p:nvSpPr>
        <p:spPr>
          <a:xfrm rot="9988677">
            <a:off x="1075264" y="400371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F0E4EC93-CA13-C24D-A2D5-6EE1B95A8D2D}"/>
              </a:ext>
            </a:extLst>
          </p:cNvPr>
          <p:cNvSpPr/>
          <p:nvPr/>
        </p:nvSpPr>
        <p:spPr>
          <a:xfrm rot="9988677">
            <a:off x="728469" y="359169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4AB3EA76-785F-2C40-806B-D61542399029}"/>
              </a:ext>
            </a:extLst>
          </p:cNvPr>
          <p:cNvSpPr/>
          <p:nvPr/>
        </p:nvSpPr>
        <p:spPr>
          <a:xfrm rot="9988677">
            <a:off x="1012782" y="292619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BF2AFF13-741B-BF40-876A-B91934D84E44}"/>
              </a:ext>
            </a:extLst>
          </p:cNvPr>
          <p:cNvSpPr/>
          <p:nvPr/>
        </p:nvSpPr>
        <p:spPr>
          <a:xfrm rot="9988677">
            <a:off x="735037" y="248925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D3D9465F-7888-8A40-9B49-B61BF5759039}"/>
              </a:ext>
            </a:extLst>
          </p:cNvPr>
          <p:cNvSpPr/>
          <p:nvPr/>
        </p:nvSpPr>
        <p:spPr>
          <a:xfrm rot="9988677">
            <a:off x="2373944" y="357760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11426AE9-BD92-F640-AE9F-A5CBA8033B11}"/>
              </a:ext>
            </a:extLst>
          </p:cNvPr>
          <p:cNvSpPr/>
          <p:nvPr/>
        </p:nvSpPr>
        <p:spPr>
          <a:xfrm rot="9988677">
            <a:off x="1446188" y="285905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2AEAD1F6-BCCF-E848-9920-C0211488A21F}"/>
              </a:ext>
            </a:extLst>
          </p:cNvPr>
          <p:cNvSpPr/>
          <p:nvPr/>
        </p:nvSpPr>
        <p:spPr>
          <a:xfrm rot="9988677">
            <a:off x="1894037" y="248210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43B8EF6-0259-A142-B52A-366108649B09}"/>
              </a:ext>
            </a:extLst>
          </p:cNvPr>
          <p:cNvSpPr/>
          <p:nvPr/>
        </p:nvSpPr>
        <p:spPr>
          <a:xfrm rot="9988677">
            <a:off x="1283149" y="347984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CEE83EB-EA98-9547-A077-B1B712FE8131}"/>
              </a:ext>
            </a:extLst>
          </p:cNvPr>
          <p:cNvSpPr/>
          <p:nvPr/>
        </p:nvSpPr>
        <p:spPr>
          <a:xfrm rot="9988677">
            <a:off x="1809100" y="289025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BC95917D-3A3D-A54A-98EF-F09AD86B997F}"/>
              </a:ext>
            </a:extLst>
          </p:cNvPr>
          <p:cNvSpPr/>
          <p:nvPr/>
        </p:nvSpPr>
        <p:spPr>
          <a:xfrm rot="14569144">
            <a:off x="2002606" y="423622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8F99177F-D5CD-F342-813E-58118E5FF5B8}"/>
              </a:ext>
            </a:extLst>
          </p:cNvPr>
          <p:cNvSpPr/>
          <p:nvPr/>
        </p:nvSpPr>
        <p:spPr>
          <a:xfrm rot="14569144">
            <a:off x="1378831" y="377981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BC83EC42-E7B3-1C4F-ABB7-6C965E498A09}"/>
              </a:ext>
            </a:extLst>
          </p:cNvPr>
          <p:cNvSpPr/>
          <p:nvPr/>
        </p:nvSpPr>
        <p:spPr>
          <a:xfrm rot="14569144">
            <a:off x="1670286" y="381830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7251D397-8617-BB4F-85F8-56B85CC05241}"/>
              </a:ext>
            </a:extLst>
          </p:cNvPr>
          <p:cNvSpPr/>
          <p:nvPr/>
        </p:nvSpPr>
        <p:spPr>
          <a:xfrm rot="14569144">
            <a:off x="1041899" y="330522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E39068CF-A3E0-E243-BE34-B02542515691}"/>
              </a:ext>
            </a:extLst>
          </p:cNvPr>
          <p:cNvSpPr/>
          <p:nvPr/>
        </p:nvSpPr>
        <p:spPr>
          <a:xfrm rot="14569144">
            <a:off x="2145958" y="271224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520FA247-FA7C-694A-BB10-8493FFFC0CA9}"/>
              </a:ext>
            </a:extLst>
          </p:cNvPr>
          <p:cNvSpPr/>
          <p:nvPr/>
        </p:nvSpPr>
        <p:spPr>
          <a:xfrm rot="14569144">
            <a:off x="2236996" y="295049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0A35ACE-0996-1B4D-A1A0-D832339DBEF0}"/>
              </a:ext>
            </a:extLst>
          </p:cNvPr>
          <p:cNvSpPr/>
          <p:nvPr/>
        </p:nvSpPr>
        <p:spPr>
          <a:xfrm rot="14569144">
            <a:off x="2476172" y="311729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08EB3420-501D-8F4C-A8A1-0717A932CDC1}"/>
              </a:ext>
            </a:extLst>
          </p:cNvPr>
          <p:cNvSpPr/>
          <p:nvPr/>
        </p:nvSpPr>
        <p:spPr>
          <a:xfrm rot="14569144">
            <a:off x="669038" y="383160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7C843276-843A-B344-B719-92301FDFCBD5}"/>
              </a:ext>
            </a:extLst>
          </p:cNvPr>
          <p:cNvSpPr/>
          <p:nvPr/>
        </p:nvSpPr>
        <p:spPr>
          <a:xfrm rot="14569144">
            <a:off x="1393591" y="420165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F0D7C5AE-6D84-4842-8AAC-177967E1702A}"/>
              </a:ext>
            </a:extLst>
          </p:cNvPr>
          <p:cNvSpPr/>
          <p:nvPr/>
        </p:nvSpPr>
        <p:spPr>
          <a:xfrm rot="14569144">
            <a:off x="2054124" y="359492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E5FBF01E-45AF-714A-BB93-5F2E2CD75C0D}"/>
              </a:ext>
            </a:extLst>
          </p:cNvPr>
          <p:cNvSpPr/>
          <p:nvPr/>
        </p:nvSpPr>
        <p:spPr>
          <a:xfrm rot="14569144">
            <a:off x="1641933" y="322644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1B9B1912-4D6A-1448-9B8D-1ADE3F5A0F7F}"/>
              </a:ext>
            </a:extLst>
          </p:cNvPr>
          <p:cNvSpPr/>
          <p:nvPr/>
        </p:nvSpPr>
        <p:spPr>
          <a:xfrm rot="14569144">
            <a:off x="2056321" y="393338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FD916C2-4CDC-FF4D-A70F-564390BDCADB}"/>
              </a:ext>
            </a:extLst>
          </p:cNvPr>
          <p:cNvSpPr/>
          <p:nvPr/>
        </p:nvSpPr>
        <p:spPr>
          <a:xfrm rot="14569144">
            <a:off x="2289847" y="417773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3224B2DC-2A42-BB42-92A6-FF78BC97B084}"/>
              </a:ext>
            </a:extLst>
          </p:cNvPr>
          <p:cNvSpPr/>
          <p:nvPr/>
        </p:nvSpPr>
        <p:spPr>
          <a:xfrm rot="14569144">
            <a:off x="1483545" y="352850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B368C9B3-AAC9-7D49-8C5C-ED30971A37FE}"/>
              </a:ext>
            </a:extLst>
          </p:cNvPr>
          <p:cNvSpPr/>
          <p:nvPr/>
        </p:nvSpPr>
        <p:spPr>
          <a:xfrm rot="9988677">
            <a:off x="1575626" y="255089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DF2DD5B8-4D31-824F-ABF3-98A0559FD03C}"/>
              </a:ext>
            </a:extLst>
          </p:cNvPr>
          <p:cNvSpPr/>
          <p:nvPr/>
        </p:nvSpPr>
        <p:spPr>
          <a:xfrm rot="9988677">
            <a:off x="758854" y="337813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0A07AA60-AA3C-9C42-A4A0-D8B9B171D45F}"/>
              </a:ext>
            </a:extLst>
          </p:cNvPr>
          <p:cNvSpPr/>
          <p:nvPr/>
        </p:nvSpPr>
        <p:spPr>
          <a:xfrm rot="9988677">
            <a:off x="2497111" y="282314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C22A36DB-7CBC-B648-9718-0CCA333B1642}"/>
              </a:ext>
            </a:extLst>
          </p:cNvPr>
          <p:cNvSpPr/>
          <p:nvPr/>
        </p:nvSpPr>
        <p:spPr>
          <a:xfrm rot="14569144">
            <a:off x="2549787" y="377643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E4F02EA8-BF75-3A4E-BDC6-F9CA2966F496}"/>
              </a:ext>
            </a:extLst>
          </p:cNvPr>
          <p:cNvSpPr/>
          <p:nvPr/>
        </p:nvSpPr>
        <p:spPr>
          <a:xfrm rot="14569144">
            <a:off x="1556846" y="398924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BC34EF94-30DE-BE4F-8905-D17C0A03EB3A}"/>
              </a:ext>
            </a:extLst>
          </p:cNvPr>
          <p:cNvSpPr/>
          <p:nvPr/>
        </p:nvSpPr>
        <p:spPr>
          <a:xfrm rot="10800000">
            <a:off x="3597004" y="2416890"/>
            <a:ext cx="2146646" cy="20419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049B813F-9FAB-AA4D-BF28-D1C91A3C5269}"/>
              </a:ext>
            </a:extLst>
          </p:cNvPr>
          <p:cNvSpPr/>
          <p:nvPr/>
        </p:nvSpPr>
        <p:spPr>
          <a:xfrm rot="10800000">
            <a:off x="5251492" y="357922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8446C942-6105-C844-B053-87470B028A36}"/>
              </a:ext>
            </a:extLst>
          </p:cNvPr>
          <p:cNvSpPr/>
          <p:nvPr/>
        </p:nvSpPr>
        <p:spPr>
          <a:xfrm rot="10800000">
            <a:off x="4801220" y="244830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E7413EFE-6EC6-4D48-B015-D4DBFEDD5818}"/>
              </a:ext>
            </a:extLst>
          </p:cNvPr>
          <p:cNvSpPr/>
          <p:nvPr/>
        </p:nvSpPr>
        <p:spPr>
          <a:xfrm rot="10800000">
            <a:off x="4727920" y="3683935"/>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DE77ABE9-DBBD-234D-A26E-D4D9F20AA424}"/>
              </a:ext>
            </a:extLst>
          </p:cNvPr>
          <p:cNvSpPr/>
          <p:nvPr/>
        </p:nvSpPr>
        <p:spPr>
          <a:xfrm rot="10800000">
            <a:off x="3984447" y="400855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1E8F3D10-D6CB-D345-8600-01D0B1B1A018}"/>
              </a:ext>
            </a:extLst>
          </p:cNvPr>
          <p:cNvSpPr/>
          <p:nvPr/>
        </p:nvSpPr>
        <p:spPr>
          <a:xfrm rot="10800000">
            <a:off x="3743604" y="352686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262544F-15E1-4E48-8C63-22AD6E6C4DB2}"/>
              </a:ext>
            </a:extLst>
          </p:cNvPr>
          <p:cNvSpPr/>
          <p:nvPr/>
        </p:nvSpPr>
        <p:spPr>
          <a:xfrm rot="10800000">
            <a:off x="4214819" y="278339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9E57E7D0-9CA2-854E-B033-16AF17DE269C}"/>
              </a:ext>
            </a:extLst>
          </p:cNvPr>
          <p:cNvSpPr/>
          <p:nvPr/>
        </p:nvSpPr>
        <p:spPr>
          <a:xfrm rot="10800000">
            <a:off x="3691247" y="256349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596F043-31AE-B74F-ACDF-CA4664247C0D}"/>
              </a:ext>
            </a:extLst>
          </p:cNvPr>
          <p:cNvSpPr/>
          <p:nvPr/>
        </p:nvSpPr>
        <p:spPr>
          <a:xfrm rot="10800000">
            <a:off x="5261964" y="407137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D0818E29-9EDD-A143-B3BA-2C7A4CB13DE7}"/>
              </a:ext>
            </a:extLst>
          </p:cNvPr>
          <p:cNvSpPr/>
          <p:nvPr/>
        </p:nvSpPr>
        <p:spPr>
          <a:xfrm rot="10800000">
            <a:off x="4612734" y="2982348"/>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5965DCB3-B075-854A-AB63-875A3AD3EE86}"/>
              </a:ext>
            </a:extLst>
          </p:cNvPr>
          <p:cNvSpPr/>
          <p:nvPr/>
        </p:nvSpPr>
        <p:spPr>
          <a:xfrm rot="10800000">
            <a:off x="5136306" y="272056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D919BC14-F576-C24D-9AC4-B5F236CF354A}"/>
              </a:ext>
            </a:extLst>
          </p:cNvPr>
          <p:cNvSpPr/>
          <p:nvPr/>
        </p:nvSpPr>
        <p:spPr>
          <a:xfrm rot="10800000">
            <a:off x="4309062" y="354780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D882E456-65BC-554F-9A8A-B75625B7DDEE}"/>
              </a:ext>
            </a:extLst>
          </p:cNvPr>
          <p:cNvSpPr/>
          <p:nvPr/>
        </p:nvSpPr>
        <p:spPr>
          <a:xfrm rot="10800000">
            <a:off x="4958292" y="309753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D7AD7A69-C04A-1E44-B303-7AC5161675EE}"/>
              </a:ext>
            </a:extLst>
          </p:cNvPr>
          <p:cNvSpPr/>
          <p:nvPr/>
        </p:nvSpPr>
        <p:spPr>
          <a:xfrm rot="20788677">
            <a:off x="4588107" y="392038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2D12D11B-BC1A-C84A-9F8A-B91AA74DDADB}"/>
              </a:ext>
            </a:extLst>
          </p:cNvPr>
          <p:cNvSpPr/>
          <p:nvPr/>
        </p:nvSpPr>
        <p:spPr>
          <a:xfrm rot="20788677">
            <a:off x="5385662" y="285856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92C6D93F-67A4-524D-BD63-D7EF8C0F4671}"/>
              </a:ext>
            </a:extLst>
          </p:cNvPr>
          <p:cNvSpPr/>
          <p:nvPr/>
        </p:nvSpPr>
        <p:spPr>
          <a:xfrm rot="20788677">
            <a:off x="4363874" y="343580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3C1F4F27-6902-B847-8281-DED8483FA36E}"/>
              </a:ext>
            </a:extLst>
          </p:cNvPr>
          <p:cNvSpPr/>
          <p:nvPr/>
        </p:nvSpPr>
        <p:spPr>
          <a:xfrm rot="20788677">
            <a:off x="3874419" y="278884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D3BAD08D-8BB1-6947-8C84-067797009E65}"/>
              </a:ext>
            </a:extLst>
          </p:cNvPr>
          <p:cNvSpPr/>
          <p:nvPr/>
        </p:nvSpPr>
        <p:spPr>
          <a:xfrm rot="20788677">
            <a:off x="4286440" y="244205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6C481DA3-42BC-1044-BBAE-02FD227C01BF}"/>
              </a:ext>
            </a:extLst>
          </p:cNvPr>
          <p:cNvSpPr/>
          <p:nvPr/>
        </p:nvSpPr>
        <p:spPr>
          <a:xfrm rot="20788677">
            <a:off x="4951939" y="2726365"/>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9AD68EC6-8BD5-B143-9CB4-E673DDD7CE1B}"/>
              </a:ext>
            </a:extLst>
          </p:cNvPr>
          <p:cNvSpPr/>
          <p:nvPr/>
        </p:nvSpPr>
        <p:spPr>
          <a:xfrm rot="20788677">
            <a:off x="5388879" y="244861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845A70DC-B172-9F45-80D9-3B1B3137B607}"/>
              </a:ext>
            </a:extLst>
          </p:cNvPr>
          <p:cNvSpPr/>
          <p:nvPr/>
        </p:nvSpPr>
        <p:spPr>
          <a:xfrm rot="20788677">
            <a:off x="4300527" y="408752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FBBE0B1D-EA67-534D-8A7F-4CBC2106717D}"/>
              </a:ext>
            </a:extLst>
          </p:cNvPr>
          <p:cNvSpPr/>
          <p:nvPr/>
        </p:nvSpPr>
        <p:spPr>
          <a:xfrm rot="20788677">
            <a:off x="5019080" y="3159771"/>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8C9F4536-5396-ED48-91F8-24198D7120AD}"/>
              </a:ext>
            </a:extLst>
          </p:cNvPr>
          <p:cNvSpPr/>
          <p:nvPr/>
        </p:nvSpPr>
        <p:spPr>
          <a:xfrm rot="20788677">
            <a:off x="5396031" y="360762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5C48FC33-BA98-7749-B598-071ADE64A2D7}"/>
              </a:ext>
            </a:extLst>
          </p:cNvPr>
          <p:cNvSpPr/>
          <p:nvPr/>
        </p:nvSpPr>
        <p:spPr>
          <a:xfrm rot="20788677">
            <a:off x="4398292" y="299673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0DA013-B871-2848-B625-BED6C25BE980}"/>
              </a:ext>
            </a:extLst>
          </p:cNvPr>
          <p:cNvSpPr/>
          <p:nvPr/>
        </p:nvSpPr>
        <p:spPr>
          <a:xfrm rot="20788677">
            <a:off x="4987885" y="352268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49DAE63A-3E7E-9948-A689-73CCF832BF21}"/>
              </a:ext>
            </a:extLst>
          </p:cNvPr>
          <p:cNvSpPr/>
          <p:nvPr/>
        </p:nvSpPr>
        <p:spPr>
          <a:xfrm rot="3769144">
            <a:off x="3641909" y="371618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5E8256C7-3B89-8246-A393-4213679C5C3F}"/>
              </a:ext>
            </a:extLst>
          </p:cNvPr>
          <p:cNvSpPr/>
          <p:nvPr/>
        </p:nvSpPr>
        <p:spPr>
          <a:xfrm rot="3769144">
            <a:off x="4098317" y="309241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25288A70-DEFB-3341-9133-C45B3B59C0BF}"/>
              </a:ext>
            </a:extLst>
          </p:cNvPr>
          <p:cNvSpPr/>
          <p:nvPr/>
        </p:nvSpPr>
        <p:spPr>
          <a:xfrm rot="3769144">
            <a:off x="4059829" y="338386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85C9F84B-9718-044B-BF66-6444A7068547}"/>
              </a:ext>
            </a:extLst>
          </p:cNvPr>
          <p:cNvSpPr/>
          <p:nvPr/>
        </p:nvSpPr>
        <p:spPr>
          <a:xfrm rot="3769144">
            <a:off x="4572914" y="275548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B513D8B6-8EB8-5545-B96A-5D278923544D}"/>
              </a:ext>
            </a:extLst>
          </p:cNvPr>
          <p:cNvSpPr/>
          <p:nvPr/>
        </p:nvSpPr>
        <p:spPr>
          <a:xfrm rot="3769144">
            <a:off x="5049080" y="240378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AAB37A31-5198-3642-A5CF-75EEC92D5C73}"/>
              </a:ext>
            </a:extLst>
          </p:cNvPr>
          <p:cNvSpPr/>
          <p:nvPr/>
        </p:nvSpPr>
        <p:spPr>
          <a:xfrm rot="3769144">
            <a:off x="4927637" y="395057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A96B9865-C570-0143-AB08-AED0D76FB81F}"/>
              </a:ext>
            </a:extLst>
          </p:cNvPr>
          <p:cNvSpPr/>
          <p:nvPr/>
        </p:nvSpPr>
        <p:spPr>
          <a:xfrm rot="3769144">
            <a:off x="4760840" y="418975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48633079-FCFC-284B-BDE5-A3F0A42AF57D}"/>
              </a:ext>
            </a:extLst>
          </p:cNvPr>
          <p:cNvSpPr/>
          <p:nvPr/>
        </p:nvSpPr>
        <p:spPr>
          <a:xfrm rot="3769144">
            <a:off x="3940973" y="250827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78CF4651-6500-4D42-A5F8-BCD1F32653A3}"/>
              </a:ext>
            </a:extLst>
          </p:cNvPr>
          <p:cNvSpPr/>
          <p:nvPr/>
        </p:nvSpPr>
        <p:spPr>
          <a:xfrm rot="3769144">
            <a:off x="3676480" y="310717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21F103E6-99BB-3349-8C36-592D677AA67B}"/>
              </a:ext>
            </a:extLst>
          </p:cNvPr>
          <p:cNvSpPr/>
          <p:nvPr/>
        </p:nvSpPr>
        <p:spPr>
          <a:xfrm rot="3769144">
            <a:off x="4283213" y="3767707"/>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2325F974-9CCF-A84D-9211-F26F49D21C4C}"/>
              </a:ext>
            </a:extLst>
          </p:cNvPr>
          <p:cNvSpPr/>
          <p:nvPr/>
        </p:nvSpPr>
        <p:spPr>
          <a:xfrm rot="3769144">
            <a:off x="4651688" y="335551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753C98C-639E-EF4D-B50D-DC6CF265D273}"/>
              </a:ext>
            </a:extLst>
          </p:cNvPr>
          <p:cNvSpPr/>
          <p:nvPr/>
        </p:nvSpPr>
        <p:spPr>
          <a:xfrm rot="3769144">
            <a:off x="3944752" y="376990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EE92DBAD-F7FE-4F42-8076-C220C61F88EF}"/>
              </a:ext>
            </a:extLst>
          </p:cNvPr>
          <p:cNvSpPr/>
          <p:nvPr/>
        </p:nvSpPr>
        <p:spPr>
          <a:xfrm rot="3769144">
            <a:off x="3700401" y="400343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13CCC58F-6153-D442-B85A-64C4F55026D9}"/>
              </a:ext>
            </a:extLst>
          </p:cNvPr>
          <p:cNvSpPr/>
          <p:nvPr/>
        </p:nvSpPr>
        <p:spPr>
          <a:xfrm rot="3769144">
            <a:off x="4349632" y="3197128"/>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7D4BD2B0-E91E-D540-BDFA-107A68F85165}"/>
              </a:ext>
            </a:extLst>
          </p:cNvPr>
          <p:cNvSpPr/>
          <p:nvPr/>
        </p:nvSpPr>
        <p:spPr>
          <a:xfrm rot="20788677">
            <a:off x="5327246" y="328920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D560FFC0-7D3A-1E46-98D4-6E14F44C7857}"/>
              </a:ext>
            </a:extLst>
          </p:cNvPr>
          <p:cNvSpPr/>
          <p:nvPr/>
        </p:nvSpPr>
        <p:spPr>
          <a:xfrm rot="20788677">
            <a:off x="4500002" y="247243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Oval 90">
            <a:extLst>
              <a:ext uri="{FF2B5EF4-FFF2-40B4-BE49-F238E27FC236}">
                <a16:creationId xmlns:a16="http://schemas.microsoft.com/office/drawing/2014/main" id="{EF3A18CA-193C-8243-A1E7-AF24B1CD4C69}"/>
              </a:ext>
            </a:extLst>
          </p:cNvPr>
          <p:cNvSpPr/>
          <p:nvPr/>
        </p:nvSpPr>
        <p:spPr>
          <a:xfrm rot="20788677">
            <a:off x="5054989" y="421069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Oval 91">
            <a:extLst>
              <a:ext uri="{FF2B5EF4-FFF2-40B4-BE49-F238E27FC236}">
                <a16:creationId xmlns:a16="http://schemas.microsoft.com/office/drawing/2014/main" id="{5745A9EF-CDC0-214F-A138-EF895D0DDD8A}"/>
              </a:ext>
            </a:extLst>
          </p:cNvPr>
          <p:cNvSpPr/>
          <p:nvPr/>
        </p:nvSpPr>
        <p:spPr>
          <a:xfrm rot="3769144">
            <a:off x="3961917" y="423195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Oval 92">
            <a:extLst>
              <a:ext uri="{FF2B5EF4-FFF2-40B4-BE49-F238E27FC236}">
                <a16:creationId xmlns:a16="http://schemas.microsoft.com/office/drawing/2014/main" id="{86F6278A-732E-924D-AD4D-5B41845A698C}"/>
              </a:ext>
            </a:extLst>
          </p:cNvPr>
          <p:cNvSpPr/>
          <p:nvPr/>
        </p:nvSpPr>
        <p:spPr>
          <a:xfrm rot="3769144">
            <a:off x="3888888" y="327042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TextBox 95">
            <a:extLst>
              <a:ext uri="{FF2B5EF4-FFF2-40B4-BE49-F238E27FC236}">
                <a16:creationId xmlns:a16="http://schemas.microsoft.com/office/drawing/2014/main" id="{C91C2E5D-D54B-014F-9EE2-A391340E1FE3}"/>
              </a:ext>
            </a:extLst>
          </p:cNvPr>
          <p:cNvSpPr txBox="1"/>
          <p:nvPr/>
        </p:nvSpPr>
        <p:spPr>
          <a:xfrm>
            <a:off x="962203" y="1387647"/>
            <a:ext cx="1738260" cy="584775"/>
          </a:xfrm>
          <a:prstGeom prst="rect">
            <a:avLst/>
          </a:prstGeom>
          <a:noFill/>
        </p:spPr>
        <p:txBody>
          <a:bodyPr wrap="square" rtlCol="0">
            <a:spAutoFit/>
          </a:bodyPr>
          <a:lstStyle/>
          <a:p>
            <a:pPr algn="ctr"/>
            <a:r>
              <a:rPr lang="en-AU" sz="3200" dirty="0"/>
              <a:t>Urn H0</a:t>
            </a:r>
            <a:endParaRPr lang="en-AU" sz="3200" baseline="-25000" dirty="0"/>
          </a:p>
        </p:txBody>
      </p:sp>
      <p:sp>
        <p:nvSpPr>
          <p:cNvPr id="97" name="TextBox 96">
            <a:extLst>
              <a:ext uri="{FF2B5EF4-FFF2-40B4-BE49-F238E27FC236}">
                <a16:creationId xmlns:a16="http://schemas.microsoft.com/office/drawing/2014/main" id="{89D0DE43-B404-C243-B389-8D31F92E2F1C}"/>
              </a:ext>
            </a:extLst>
          </p:cNvPr>
          <p:cNvSpPr txBox="1"/>
          <p:nvPr/>
        </p:nvSpPr>
        <p:spPr>
          <a:xfrm>
            <a:off x="3799658" y="1387647"/>
            <a:ext cx="1738260" cy="584775"/>
          </a:xfrm>
          <a:prstGeom prst="rect">
            <a:avLst/>
          </a:prstGeom>
          <a:noFill/>
        </p:spPr>
        <p:txBody>
          <a:bodyPr wrap="square" rtlCol="0">
            <a:spAutoFit/>
          </a:bodyPr>
          <a:lstStyle/>
          <a:p>
            <a:pPr algn="ctr"/>
            <a:r>
              <a:rPr lang="en-AU" sz="3200" dirty="0"/>
              <a:t>Urn H1</a:t>
            </a:r>
            <a:endParaRPr lang="en-AU" sz="3200" baseline="-25000" dirty="0"/>
          </a:p>
        </p:txBody>
      </p:sp>
      <p:sp>
        <p:nvSpPr>
          <p:cNvPr id="100" name="Rectangle 99">
            <a:extLst>
              <a:ext uri="{FF2B5EF4-FFF2-40B4-BE49-F238E27FC236}">
                <a16:creationId xmlns:a16="http://schemas.microsoft.com/office/drawing/2014/main" id="{91C917B7-EEFF-6145-B426-FCB042C03BCF}"/>
              </a:ext>
            </a:extLst>
          </p:cNvPr>
          <p:cNvSpPr/>
          <p:nvPr/>
        </p:nvSpPr>
        <p:spPr>
          <a:xfrm>
            <a:off x="4536901" y="4469514"/>
            <a:ext cx="342900" cy="8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2" name="Straight Connector 101">
            <a:extLst>
              <a:ext uri="{FF2B5EF4-FFF2-40B4-BE49-F238E27FC236}">
                <a16:creationId xmlns:a16="http://schemas.microsoft.com/office/drawing/2014/main" id="{F53E1E3D-B3EE-9849-BA1A-93B5C00FB2B3}"/>
              </a:ext>
            </a:extLst>
          </p:cNvPr>
          <p:cNvCxnSpPr>
            <a:cxnSpLocks/>
          </p:cNvCxnSpPr>
          <p:nvPr/>
        </p:nvCxnSpPr>
        <p:spPr>
          <a:xfrm>
            <a:off x="1233377" y="5996763"/>
            <a:ext cx="9333023" cy="149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A0CA331E-23A1-9F42-99A5-977458EB76D1}"/>
              </a:ext>
            </a:extLst>
          </p:cNvPr>
          <p:cNvSpPr/>
          <p:nvPr/>
        </p:nvSpPr>
        <p:spPr>
          <a:xfrm rot="14569144">
            <a:off x="7480898" y="585413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E0C0CB81-FBEE-DD45-B08B-A3B66FE19248}"/>
              </a:ext>
            </a:extLst>
          </p:cNvPr>
          <p:cNvSpPr/>
          <p:nvPr/>
        </p:nvSpPr>
        <p:spPr>
          <a:xfrm rot="14569144">
            <a:off x="1552462" y="5322831"/>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4C02AB68-1C4C-1540-B7E7-24F8110B1B28}"/>
              </a:ext>
            </a:extLst>
          </p:cNvPr>
          <p:cNvSpPr/>
          <p:nvPr/>
        </p:nvSpPr>
        <p:spPr>
          <a:xfrm>
            <a:off x="1501849" y="4469514"/>
            <a:ext cx="342900" cy="8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8324535D-6C8B-9E4E-997F-423F4DF1C54B}"/>
              </a:ext>
            </a:extLst>
          </p:cNvPr>
          <p:cNvSpPr/>
          <p:nvPr/>
        </p:nvSpPr>
        <p:spPr>
          <a:xfrm rot="14569144">
            <a:off x="5577724" y="5820168"/>
            <a:ext cx="230372" cy="230372"/>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DAD35551-1F08-9E4B-93C3-D4F38741165E}"/>
              </a:ext>
            </a:extLst>
          </p:cNvPr>
          <p:cNvSpPr/>
          <p:nvPr/>
        </p:nvSpPr>
        <p:spPr>
          <a:xfrm>
            <a:off x="9408368" y="588020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TextBox 198">
            <a:extLst>
              <a:ext uri="{FF2B5EF4-FFF2-40B4-BE49-F238E27FC236}">
                <a16:creationId xmlns:a16="http://schemas.microsoft.com/office/drawing/2014/main" id="{3AA71A10-3408-D640-BB9B-B6351458FF8B}"/>
              </a:ext>
            </a:extLst>
          </p:cNvPr>
          <p:cNvSpPr txBox="1"/>
          <p:nvPr/>
        </p:nvSpPr>
        <p:spPr>
          <a:xfrm>
            <a:off x="9347200" y="6069714"/>
            <a:ext cx="546100" cy="523220"/>
          </a:xfrm>
          <a:prstGeom prst="rect">
            <a:avLst/>
          </a:prstGeom>
          <a:noFill/>
        </p:spPr>
        <p:txBody>
          <a:bodyPr wrap="square" rtlCol="0">
            <a:spAutoFit/>
          </a:bodyPr>
          <a:lstStyle/>
          <a:p>
            <a:r>
              <a:rPr lang="en-AU" sz="2800" i="1" dirty="0"/>
              <a:t>x</a:t>
            </a:r>
            <a:r>
              <a:rPr lang="en-AU" sz="2800" baseline="-25000" dirty="0"/>
              <a:t>1</a:t>
            </a:r>
          </a:p>
        </p:txBody>
      </p:sp>
      <p:sp>
        <p:nvSpPr>
          <p:cNvPr id="200" name="TextBox 199">
            <a:extLst>
              <a:ext uri="{FF2B5EF4-FFF2-40B4-BE49-F238E27FC236}">
                <a16:creationId xmlns:a16="http://schemas.microsoft.com/office/drawing/2014/main" id="{FCC8CED9-FAE6-AC42-B96F-3CC08E001BE4}"/>
              </a:ext>
            </a:extLst>
          </p:cNvPr>
          <p:cNvSpPr txBox="1"/>
          <p:nvPr/>
        </p:nvSpPr>
        <p:spPr>
          <a:xfrm>
            <a:off x="7464152" y="6024222"/>
            <a:ext cx="546100" cy="523220"/>
          </a:xfrm>
          <a:prstGeom prst="rect">
            <a:avLst/>
          </a:prstGeom>
          <a:noFill/>
        </p:spPr>
        <p:txBody>
          <a:bodyPr wrap="square" rtlCol="0">
            <a:spAutoFit/>
          </a:bodyPr>
          <a:lstStyle/>
          <a:p>
            <a:r>
              <a:rPr lang="en-AU" sz="2800" i="1" dirty="0"/>
              <a:t>x</a:t>
            </a:r>
            <a:r>
              <a:rPr lang="en-AU" sz="2800" baseline="-25000" dirty="0"/>
              <a:t>2</a:t>
            </a:r>
          </a:p>
        </p:txBody>
      </p:sp>
      <p:sp>
        <p:nvSpPr>
          <p:cNvPr id="201" name="TextBox 200">
            <a:extLst>
              <a:ext uri="{FF2B5EF4-FFF2-40B4-BE49-F238E27FC236}">
                <a16:creationId xmlns:a16="http://schemas.microsoft.com/office/drawing/2014/main" id="{12F07EC5-2A33-7644-83E6-9057AE4F198A}"/>
              </a:ext>
            </a:extLst>
          </p:cNvPr>
          <p:cNvSpPr txBox="1"/>
          <p:nvPr/>
        </p:nvSpPr>
        <p:spPr>
          <a:xfrm>
            <a:off x="5499727" y="5956349"/>
            <a:ext cx="546100" cy="523220"/>
          </a:xfrm>
          <a:prstGeom prst="rect">
            <a:avLst/>
          </a:prstGeom>
          <a:noFill/>
        </p:spPr>
        <p:txBody>
          <a:bodyPr wrap="square" rtlCol="0">
            <a:spAutoFit/>
          </a:bodyPr>
          <a:lstStyle/>
          <a:p>
            <a:r>
              <a:rPr lang="en-AU" sz="2800" i="1" dirty="0"/>
              <a:t>x</a:t>
            </a:r>
            <a:r>
              <a:rPr lang="en-AU" sz="2800" baseline="-25000" dirty="0"/>
              <a:t>3</a:t>
            </a:r>
          </a:p>
        </p:txBody>
      </p:sp>
      <p:sp>
        <p:nvSpPr>
          <p:cNvPr id="203" name="TextBox 202">
            <a:extLst>
              <a:ext uri="{FF2B5EF4-FFF2-40B4-BE49-F238E27FC236}">
                <a16:creationId xmlns:a16="http://schemas.microsoft.com/office/drawing/2014/main" id="{95078792-92C4-B040-9C10-ACEDBA20CE69}"/>
              </a:ext>
            </a:extLst>
          </p:cNvPr>
          <p:cNvSpPr txBox="1"/>
          <p:nvPr/>
        </p:nvSpPr>
        <p:spPr>
          <a:xfrm>
            <a:off x="1037986" y="5160126"/>
            <a:ext cx="546100" cy="523220"/>
          </a:xfrm>
          <a:prstGeom prst="rect">
            <a:avLst/>
          </a:prstGeom>
          <a:noFill/>
        </p:spPr>
        <p:txBody>
          <a:bodyPr wrap="square" rtlCol="0">
            <a:spAutoFit/>
          </a:bodyPr>
          <a:lstStyle/>
          <a:p>
            <a:r>
              <a:rPr lang="en-AU" sz="2800" i="1" dirty="0"/>
              <a:t>x</a:t>
            </a:r>
            <a:r>
              <a:rPr lang="en-AU" sz="2800" baseline="-25000" dirty="0"/>
              <a:t>4</a:t>
            </a:r>
          </a:p>
        </p:txBody>
      </p:sp>
      <p:sp>
        <p:nvSpPr>
          <p:cNvPr id="216" name="Oval 215">
            <a:extLst>
              <a:ext uri="{FF2B5EF4-FFF2-40B4-BE49-F238E27FC236}">
                <a16:creationId xmlns:a16="http://schemas.microsoft.com/office/drawing/2014/main" id="{295D6674-41C9-A848-9FD5-29F46D9535AD}"/>
              </a:ext>
            </a:extLst>
          </p:cNvPr>
          <p:cNvSpPr/>
          <p:nvPr/>
        </p:nvSpPr>
        <p:spPr>
          <a:xfrm rot="14569144">
            <a:off x="5646392" y="581404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9" name="Straight Arrow Connector 218">
            <a:extLst>
              <a:ext uri="{FF2B5EF4-FFF2-40B4-BE49-F238E27FC236}">
                <a16:creationId xmlns:a16="http://schemas.microsoft.com/office/drawing/2014/main" id="{225F9007-8E72-7746-86E2-8C376DD2BE54}"/>
              </a:ext>
            </a:extLst>
          </p:cNvPr>
          <p:cNvCxnSpPr>
            <a:cxnSpLocks/>
          </p:cNvCxnSpPr>
          <p:nvPr/>
        </p:nvCxnSpPr>
        <p:spPr>
          <a:xfrm>
            <a:off x="5925103" y="5937983"/>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164BE69-6618-C54E-97E1-5571B1F1588D}"/>
              </a:ext>
            </a:extLst>
          </p:cNvPr>
          <p:cNvCxnSpPr>
            <a:cxnSpLocks/>
          </p:cNvCxnSpPr>
          <p:nvPr/>
        </p:nvCxnSpPr>
        <p:spPr>
          <a:xfrm>
            <a:off x="7901039" y="5973479"/>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9E1CD2E9-7F13-1446-B7ED-92611F8E8734}"/>
              </a:ext>
            </a:extLst>
          </p:cNvPr>
          <p:cNvCxnSpPr>
            <a:cxnSpLocks/>
          </p:cNvCxnSpPr>
          <p:nvPr/>
        </p:nvCxnSpPr>
        <p:spPr>
          <a:xfrm>
            <a:off x="9696400" y="6024222"/>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4FB81B96-115D-4949-B1FD-144474C18DAE}"/>
              </a:ext>
            </a:extLst>
          </p:cNvPr>
          <p:cNvSpPr txBox="1"/>
          <p:nvPr/>
        </p:nvSpPr>
        <p:spPr>
          <a:xfrm>
            <a:off x="6244855" y="2606158"/>
            <a:ext cx="5947145" cy="954107"/>
          </a:xfrm>
          <a:prstGeom prst="rect">
            <a:avLst/>
          </a:prstGeom>
          <a:noFill/>
        </p:spPr>
        <p:txBody>
          <a:bodyPr wrap="square" rtlCol="0">
            <a:spAutoFit/>
          </a:bodyPr>
          <a:lstStyle/>
          <a:p>
            <a:r>
              <a:rPr lang="en-AU" sz="2800" dirty="0"/>
              <a:t>- How many balls should I extract to infer the urn chosen  is H0 or H1? </a:t>
            </a:r>
          </a:p>
        </p:txBody>
      </p:sp>
      <p:sp>
        <p:nvSpPr>
          <p:cNvPr id="227" name="TextBox 226">
            <a:extLst>
              <a:ext uri="{FF2B5EF4-FFF2-40B4-BE49-F238E27FC236}">
                <a16:creationId xmlns:a16="http://schemas.microsoft.com/office/drawing/2014/main" id="{4DBB5B89-ED47-8546-80A0-9680B4826F0C}"/>
              </a:ext>
            </a:extLst>
          </p:cNvPr>
          <p:cNvSpPr txBox="1"/>
          <p:nvPr/>
        </p:nvSpPr>
        <p:spPr>
          <a:xfrm>
            <a:off x="972682" y="1908347"/>
            <a:ext cx="1608667" cy="523220"/>
          </a:xfrm>
          <a:prstGeom prst="rect">
            <a:avLst/>
          </a:prstGeom>
          <a:noFill/>
        </p:spPr>
        <p:txBody>
          <a:bodyPr wrap="square" rtlCol="0">
            <a:spAutoFit/>
          </a:bodyPr>
          <a:lstStyle/>
          <a:p>
            <a:pPr algn="ctr"/>
            <a:r>
              <a:rPr lang="en-AU" sz="2800">
                <a:solidFill>
                  <a:srgbClr val="FF0000"/>
                </a:solidFill>
              </a:rPr>
              <a:t>80</a:t>
            </a:r>
            <a:r>
              <a:rPr lang="en-AU" sz="2800"/>
              <a:t>:</a:t>
            </a:r>
            <a:r>
              <a:rPr lang="en-AU" sz="2800">
                <a:solidFill>
                  <a:srgbClr val="00B050"/>
                </a:solidFill>
              </a:rPr>
              <a:t>20</a:t>
            </a:r>
          </a:p>
        </p:txBody>
      </p:sp>
      <p:sp>
        <p:nvSpPr>
          <p:cNvPr id="228" name="TextBox 227">
            <a:extLst>
              <a:ext uri="{FF2B5EF4-FFF2-40B4-BE49-F238E27FC236}">
                <a16:creationId xmlns:a16="http://schemas.microsoft.com/office/drawing/2014/main" id="{DA5407C7-12CB-3C49-AAD8-B5DEFDB4F3CD}"/>
              </a:ext>
            </a:extLst>
          </p:cNvPr>
          <p:cNvSpPr txBox="1"/>
          <p:nvPr/>
        </p:nvSpPr>
        <p:spPr>
          <a:xfrm>
            <a:off x="3816821" y="1908347"/>
            <a:ext cx="1608667" cy="523220"/>
          </a:xfrm>
          <a:prstGeom prst="rect">
            <a:avLst/>
          </a:prstGeom>
          <a:noFill/>
        </p:spPr>
        <p:txBody>
          <a:bodyPr wrap="square" rtlCol="0">
            <a:spAutoFit/>
          </a:bodyPr>
          <a:lstStyle/>
          <a:p>
            <a:pPr algn="ctr"/>
            <a:r>
              <a:rPr lang="en-AU" sz="2800">
                <a:solidFill>
                  <a:srgbClr val="FF0000"/>
                </a:solidFill>
              </a:rPr>
              <a:t>20</a:t>
            </a:r>
            <a:r>
              <a:rPr lang="en-AU" sz="2800"/>
              <a:t>:</a:t>
            </a:r>
            <a:r>
              <a:rPr lang="en-AU" sz="2800">
                <a:solidFill>
                  <a:srgbClr val="00B050"/>
                </a:solidFill>
              </a:rPr>
              <a:t>80</a:t>
            </a:r>
          </a:p>
        </p:txBody>
      </p:sp>
      <p:sp>
        <p:nvSpPr>
          <p:cNvPr id="230" name="TextBox 229">
            <a:extLst>
              <a:ext uri="{FF2B5EF4-FFF2-40B4-BE49-F238E27FC236}">
                <a16:creationId xmlns:a16="http://schemas.microsoft.com/office/drawing/2014/main" id="{E88D1FFA-1BB0-5A48-A782-FE41697E21C6}"/>
              </a:ext>
            </a:extLst>
          </p:cNvPr>
          <p:cNvSpPr txBox="1"/>
          <p:nvPr/>
        </p:nvSpPr>
        <p:spPr>
          <a:xfrm>
            <a:off x="6244855" y="531629"/>
            <a:ext cx="5947145" cy="1815882"/>
          </a:xfrm>
          <a:prstGeom prst="rect">
            <a:avLst/>
          </a:prstGeom>
          <a:noFill/>
        </p:spPr>
        <p:txBody>
          <a:bodyPr wrap="square" rtlCol="0">
            <a:spAutoFit/>
          </a:bodyPr>
          <a:lstStyle/>
          <a:p>
            <a:r>
              <a:rPr lang="en-AU" sz="2800" dirty="0"/>
              <a:t>- Each urn has a different fraction of red and green balls. </a:t>
            </a:r>
          </a:p>
          <a:p>
            <a:r>
              <a:rPr lang="en-AU" sz="2800" dirty="0"/>
              <a:t>- One urn is chosen randomly and balls are extracted sequentially from it. </a:t>
            </a:r>
          </a:p>
        </p:txBody>
      </p:sp>
      <p:sp>
        <p:nvSpPr>
          <p:cNvPr id="233" name="TextBox 232">
            <a:extLst>
              <a:ext uri="{FF2B5EF4-FFF2-40B4-BE49-F238E27FC236}">
                <a16:creationId xmlns:a16="http://schemas.microsoft.com/office/drawing/2014/main" id="{7BF343C2-B1F3-2144-8FC6-5EFEECA83FF9}"/>
              </a:ext>
            </a:extLst>
          </p:cNvPr>
          <p:cNvSpPr txBox="1"/>
          <p:nvPr/>
        </p:nvSpPr>
        <p:spPr>
          <a:xfrm>
            <a:off x="303976" y="353921"/>
            <a:ext cx="5458870" cy="769441"/>
          </a:xfrm>
          <a:prstGeom prst="rect">
            <a:avLst/>
          </a:prstGeom>
          <a:noFill/>
        </p:spPr>
        <p:txBody>
          <a:bodyPr wrap="square" rtlCol="0">
            <a:spAutoFit/>
          </a:bodyPr>
          <a:lstStyle/>
          <a:p>
            <a:r>
              <a:rPr lang="en-AU" sz="4400" b="1" dirty="0"/>
              <a:t>Inference “Urns game”</a:t>
            </a:r>
          </a:p>
        </p:txBody>
      </p:sp>
      <p:cxnSp>
        <p:nvCxnSpPr>
          <p:cNvPr id="234" name="Straight Arrow Connector 233">
            <a:extLst>
              <a:ext uri="{FF2B5EF4-FFF2-40B4-BE49-F238E27FC236}">
                <a16:creationId xmlns:a16="http://schemas.microsoft.com/office/drawing/2014/main" id="{C9B3BE97-01CB-4C48-95FA-467FC28B5B03}"/>
              </a:ext>
            </a:extLst>
          </p:cNvPr>
          <p:cNvCxnSpPr>
            <a:cxnSpLocks/>
          </p:cNvCxnSpPr>
          <p:nvPr/>
        </p:nvCxnSpPr>
        <p:spPr>
          <a:xfrm>
            <a:off x="1667060" y="5586046"/>
            <a:ext cx="0" cy="205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Rounded Rectangle 230">
            <a:extLst>
              <a:ext uri="{FF2B5EF4-FFF2-40B4-BE49-F238E27FC236}">
                <a16:creationId xmlns:a16="http://schemas.microsoft.com/office/drawing/2014/main" id="{D1858723-07AA-3B4A-BD0C-2594BD45257A}"/>
              </a:ext>
            </a:extLst>
          </p:cNvPr>
          <p:cNvSpPr/>
          <p:nvPr/>
        </p:nvSpPr>
        <p:spPr>
          <a:xfrm>
            <a:off x="827456" y="4959152"/>
            <a:ext cx="4295553" cy="1552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err="1"/>
              <a:t>Mask</a:t>
            </a:r>
            <a:endParaRPr lang="es-ES" dirty="0"/>
          </a:p>
        </p:txBody>
      </p:sp>
    </p:spTree>
    <p:extLst>
      <p:ext uri="{BB962C8B-B14F-4D97-AF65-F5344CB8AC3E}">
        <p14:creationId xmlns:p14="http://schemas.microsoft.com/office/powerpoint/2010/main" val="16889850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165EA42-45E2-1742-ABDA-21A690763ADA}"/>
              </a:ext>
            </a:extLst>
          </p:cNvPr>
          <p:cNvSpPr/>
          <p:nvPr/>
        </p:nvSpPr>
        <p:spPr>
          <a:xfrm>
            <a:off x="10011834" y="2419373"/>
            <a:ext cx="599179" cy="5991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AB14DDB3-BE83-084A-B2BB-DAF1164CA1E6}"/>
              </a:ext>
            </a:extLst>
          </p:cNvPr>
          <p:cNvGrpSpPr/>
          <p:nvPr/>
        </p:nvGrpSpPr>
        <p:grpSpPr>
          <a:xfrm>
            <a:off x="8009095" y="2445599"/>
            <a:ext cx="1647150" cy="599179"/>
            <a:chOff x="8009095" y="3487321"/>
            <a:chExt cx="1647150" cy="599179"/>
          </a:xfrm>
        </p:grpSpPr>
        <p:sp>
          <p:nvSpPr>
            <p:cNvPr id="4" name="Oval 3">
              <a:extLst>
                <a:ext uri="{FF2B5EF4-FFF2-40B4-BE49-F238E27FC236}">
                  <a16:creationId xmlns:a16="http://schemas.microsoft.com/office/drawing/2014/main" id="{D08A12B9-41BB-064C-8774-6707001BB3FF}"/>
                </a:ext>
              </a:extLst>
            </p:cNvPr>
            <p:cNvSpPr/>
            <p:nvPr/>
          </p:nvSpPr>
          <p:spPr>
            <a:xfrm rot="14569144">
              <a:off x="9057066"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A794B07D-C5BB-8D43-BDAF-12DA7171D166}"/>
                </a:ext>
              </a:extLst>
            </p:cNvPr>
            <p:cNvSpPr/>
            <p:nvPr/>
          </p:nvSpPr>
          <p:spPr>
            <a:xfrm rot="14569144">
              <a:off x="8009095"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 name="Group 14">
            <a:extLst>
              <a:ext uri="{FF2B5EF4-FFF2-40B4-BE49-F238E27FC236}">
                <a16:creationId xmlns:a16="http://schemas.microsoft.com/office/drawing/2014/main" id="{023605A4-FC2F-E44E-B45B-3A9612259291}"/>
              </a:ext>
            </a:extLst>
          </p:cNvPr>
          <p:cNvGrpSpPr/>
          <p:nvPr/>
        </p:nvGrpSpPr>
        <p:grpSpPr>
          <a:xfrm>
            <a:off x="1096326" y="2419373"/>
            <a:ext cx="6389827" cy="625405"/>
            <a:chOff x="1096326" y="3461095"/>
            <a:chExt cx="6389827" cy="625405"/>
          </a:xfrm>
        </p:grpSpPr>
        <p:sp>
          <p:nvSpPr>
            <p:cNvPr id="7" name="Oval 6">
              <a:extLst>
                <a:ext uri="{FF2B5EF4-FFF2-40B4-BE49-F238E27FC236}">
                  <a16:creationId xmlns:a16="http://schemas.microsoft.com/office/drawing/2014/main" id="{52F33B2B-5BCD-934F-973C-75D5782F7723}"/>
                </a:ext>
              </a:extLst>
            </p:cNvPr>
            <p:cNvSpPr/>
            <p:nvPr/>
          </p:nvSpPr>
          <p:spPr>
            <a:xfrm>
              <a:off x="6886974" y="3461095"/>
              <a:ext cx="599179" cy="5991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61C379A0-044F-9047-B2FE-0A8A337A7DAE}"/>
                </a:ext>
              </a:extLst>
            </p:cNvPr>
            <p:cNvSpPr/>
            <p:nvPr/>
          </p:nvSpPr>
          <p:spPr>
            <a:xfrm rot="14569144">
              <a:off x="5920861"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C3AF5A24-0333-E84A-8622-C79A80CC3CDA}"/>
                </a:ext>
              </a:extLst>
            </p:cNvPr>
            <p:cNvSpPr/>
            <p:nvPr/>
          </p:nvSpPr>
          <p:spPr>
            <a:xfrm rot="14569144">
              <a:off x="4912751"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C265B1AB-5C18-524C-A11B-B2C27C0837A7}"/>
                </a:ext>
              </a:extLst>
            </p:cNvPr>
            <p:cNvSpPr/>
            <p:nvPr/>
          </p:nvSpPr>
          <p:spPr>
            <a:xfrm rot="14569144">
              <a:off x="3976644"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AED8F008-2F8F-2244-B9C0-483B504F4B57}"/>
                </a:ext>
              </a:extLst>
            </p:cNvPr>
            <p:cNvSpPr/>
            <p:nvPr/>
          </p:nvSpPr>
          <p:spPr>
            <a:xfrm>
              <a:off x="3080789" y="3461095"/>
              <a:ext cx="599179" cy="5991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77302C65-E6FD-754E-AA88-8D4640570FE8}"/>
                </a:ext>
              </a:extLst>
            </p:cNvPr>
            <p:cNvSpPr/>
            <p:nvPr/>
          </p:nvSpPr>
          <p:spPr>
            <a:xfrm rot="14569144">
              <a:off x="2032429"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5D5D683E-ECD6-6D4A-8C64-1D6EA648AF26}"/>
                </a:ext>
              </a:extLst>
            </p:cNvPr>
            <p:cNvSpPr/>
            <p:nvPr/>
          </p:nvSpPr>
          <p:spPr>
            <a:xfrm rot="14569144">
              <a:off x="1096326"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6" name="TextBox 15">
            <a:extLst>
              <a:ext uri="{FF2B5EF4-FFF2-40B4-BE49-F238E27FC236}">
                <a16:creationId xmlns:a16="http://schemas.microsoft.com/office/drawing/2014/main" id="{CFF7B127-30A8-EF42-B17E-B127DE3A211A}"/>
              </a:ext>
            </a:extLst>
          </p:cNvPr>
          <p:cNvSpPr txBox="1"/>
          <p:nvPr/>
        </p:nvSpPr>
        <p:spPr>
          <a:xfrm>
            <a:off x="324091" y="4178177"/>
            <a:ext cx="11702005" cy="1569660"/>
          </a:xfrm>
          <a:prstGeom prst="rect">
            <a:avLst/>
          </a:prstGeom>
          <a:noFill/>
        </p:spPr>
        <p:txBody>
          <a:bodyPr wrap="square" rtlCol="0">
            <a:spAutoFit/>
          </a:bodyPr>
          <a:lstStyle/>
          <a:p>
            <a:r>
              <a:rPr lang="en-AU" sz="3200" dirty="0"/>
              <a:t>- How many balls should I extract to infer the urn chosen  is H0 or H1? </a:t>
            </a:r>
          </a:p>
          <a:p>
            <a:br>
              <a:rPr lang="en-AU" sz="3200" dirty="0"/>
            </a:br>
            <a:r>
              <a:rPr lang="en-AU" sz="3200" dirty="0"/>
              <a:t>- Answer: Depends on how accurate I want to be in my decision.</a:t>
            </a:r>
          </a:p>
        </p:txBody>
      </p:sp>
      <p:sp>
        <p:nvSpPr>
          <p:cNvPr id="17" name="TextBox 16">
            <a:extLst>
              <a:ext uri="{FF2B5EF4-FFF2-40B4-BE49-F238E27FC236}">
                <a16:creationId xmlns:a16="http://schemas.microsoft.com/office/drawing/2014/main" id="{19F5FA36-9285-A84E-99E9-C01D94075F6B}"/>
              </a:ext>
            </a:extLst>
          </p:cNvPr>
          <p:cNvSpPr txBox="1"/>
          <p:nvPr/>
        </p:nvSpPr>
        <p:spPr>
          <a:xfrm>
            <a:off x="9780608" y="1400536"/>
            <a:ext cx="1713053" cy="830997"/>
          </a:xfrm>
          <a:prstGeom prst="rect">
            <a:avLst/>
          </a:prstGeom>
          <a:noFill/>
        </p:spPr>
        <p:txBody>
          <a:bodyPr wrap="square" rtlCol="0">
            <a:spAutoFit/>
          </a:bodyPr>
          <a:lstStyle/>
          <a:p>
            <a:r>
              <a:rPr lang="es-ES" sz="4800" dirty="0"/>
              <a:t>N=1</a:t>
            </a:r>
          </a:p>
        </p:txBody>
      </p:sp>
      <p:sp>
        <p:nvSpPr>
          <p:cNvPr id="18" name="TextBox 17">
            <a:extLst>
              <a:ext uri="{FF2B5EF4-FFF2-40B4-BE49-F238E27FC236}">
                <a16:creationId xmlns:a16="http://schemas.microsoft.com/office/drawing/2014/main" id="{FD2C8333-D91B-3D4D-B033-E74B3F8B67C2}"/>
              </a:ext>
            </a:extLst>
          </p:cNvPr>
          <p:cNvSpPr txBox="1"/>
          <p:nvPr/>
        </p:nvSpPr>
        <p:spPr>
          <a:xfrm>
            <a:off x="8544272" y="1400536"/>
            <a:ext cx="1713053" cy="830997"/>
          </a:xfrm>
          <a:prstGeom prst="rect">
            <a:avLst/>
          </a:prstGeom>
          <a:noFill/>
        </p:spPr>
        <p:txBody>
          <a:bodyPr wrap="square" rtlCol="0">
            <a:spAutoFit/>
          </a:bodyPr>
          <a:lstStyle/>
          <a:p>
            <a:r>
              <a:rPr lang="es-ES" sz="4800" dirty="0"/>
              <a:t>N=3</a:t>
            </a:r>
          </a:p>
        </p:txBody>
      </p:sp>
      <p:sp>
        <p:nvSpPr>
          <p:cNvPr id="19" name="TextBox 18">
            <a:extLst>
              <a:ext uri="{FF2B5EF4-FFF2-40B4-BE49-F238E27FC236}">
                <a16:creationId xmlns:a16="http://schemas.microsoft.com/office/drawing/2014/main" id="{5BADBBE6-1883-8B4F-ABE1-8BE1342FE38D}"/>
              </a:ext>
            </a:extLst>
          </p:cNvPr>
          <p:cNvSpPr txBox="1"/>
          <p:nvPr/>
        </p:nvSpPr>
        <p:spPr>
          <a:xfrm>
            <a:off x="4943872" y="1400536"/>
            <a:ext cx="1713053" cy="830997"/>
          </a:xfrm>
          <a:prstGeom prst="rect">
            <a:avLst/>
          </a:prstGeom>
          <a:noFill/>
        </p:spPr>
        <p:txBody>
          <a:bodyPr wrap="square" rtlCol="0">
            <a:spAutoFit/>
          </a:bodyPr>
          <a:lstStyle/>
          <a:p>
            <a:r>
              <a:rPr lang="es-ES" sz="4800" dirty="0"/>
              <a:t>N=10</a:t>
            </a:r>
          </a:p>
        </p:txBody>
      </p:sp>
    </p:spTree>
    <p:extLst>
      <p:ext uri="{BB962C8B-B14F-4D97-AF65-F5344CB8AC3E}">
        <p14:creationId xmlns:p14="http://schemas.microsoft.com/office/powerpoint/2010/main" val="20317473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8" grpId="1"/>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6916880-FC51-2745-831D-25FFD9F5EB73}"/>
                  </a:ext>
                </a:extLst>
              </p:cNvPr>
              <p:cNvSpPr/>
              <p:nvPr/>
            </p:nvSpPr>
            <p:spPr>
              <a:xfrm>
                <a:off x="879677" y="2188525"/>
                <a:ext cx="9653287" cy="70788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4000" b="0" i="1" smtClean="0">
                          <a:latin typeface="Cambria Math" panose="02040503050406030204" pitchFamily="18" charset="0"/>
                        </a:rPr>
                        <m:t>𝑝</m:t>
                      </m:r>
                      <m:r>
                        <a:rPr lang="es-ES" sz="4000" b="0" i="1" smtClean="0">
                          <a:latin typeface="Cambria Math" panose="02040503050406030204" pitchFamily="18" charset="0"/>
                        </a:rPr>
                        <m:t>(</m:t>
                      </m:r>
                      <m:r>
                        <a:rPr lang="es-ES" sz="4000" b="0" i="1" smtClean="0">
                          <a:latin typeface="Cambria Math" panose="02040503050406030204" pitchFamily="18" charset="0"/>
                        </a:rPr>
                        <m:t>𝐴</m:t>
                      </m:r>
                      <m:r>
                        <a:rPr lang="es-ES" sz="4000" b="0" i="1" smtClean="0">
                          <a:latin typeface="Cambria Math" panose="02040503050406030204" pitchFamily="18" charset="0"/>
                        </a:rPr>
                        <m:t>,</m:t>
                      </m:r>
                      <m:r>
                        <a:rPr lang="es-ES" sz="4000" b="0" i="1" smtClean="0">
                          <a:latin typeface="Cambria Math" panose="02040503050406030204" pitchFamily="18" charset="0"/>
                        </a:rPr>
                        <m:t>𝐵</m:t>
                      </m:r>
                      <m:r>
                        <a:rPr lang="es-ES" sz="4000" b="0" i="1" smtClean="0">
                          <a:latin typeface="Cambria Math" panose="02040503050406030204" pitchFamily="18" charset="0"/>
                        </a:rPr>
                        <m:t>)=</m:t>
                      </m:r>
                      <m:r>
                        <a:rPr lang="es-ES" sz="4000" i="1">
                          <a:latin typeface="Cambria Math" panose="02040503050406030204" pitchFamily="18" charset="0"/>
                        </a:rPr>
                        <m:t>𝑃</m:t>
                      </m:r>
                      <m:r>
                        <a:rPr lang="es-ES" sz="4000" i="1">
                          <a:latin typeface="Cambria Math" panose="02040503050406030204" pitchFamily="18" charset="0"/>
                        </a:rPr>
                        <m:t>(</m:t>
                      </m:r>
                      <m:r>
                        <a:rPr lang="es-ES" sz="4000" i="1">
                          <a:latin typeface="Cambria Math" panose="02040503050406030204" pitchFamily="18" charset="0"/>
                        </a:rPr>
                        <m:t>𝐴</m:t>
                      </m:r>
                      <m:r>
                        <a:rPr lang="es-ES" sz="4000" i="1">
                          <a:latin typeface="Cambria Math" panose="02040503050406030204" pitchFamily="18" charset="0"/>
                        </a:rPr>
                        <m:t>)</m:t>
                      </m:r>
                      <m:r>
                        <a:rPr lang="es-ES" sz="4000" i="1">
                          <a:latin typeface="Cambria Math" panose="02040503050406030204" pitchFamily="18" charset="0"/>
                        </a:rPr>
                        <m:t>𝑃</m:t>
                      </m:r>
                      <m:r>
                        <a:rPr lang="es-ES" sz="4000" i="1">
                          <a:latin typeface="Cambria Math" panose="02040503050406030204" pitchFamily="18" charset="0"/>
                        </a:rPr>
                        <m:t>(</m:t>
                      </m:r>
                      <m:r>
                        <a:rPr lang="es-ES" sz="4000" i="1">
                          <a:latin typeface="Cambria Math" panose="02040503050406030204" pitchFamily="18" charset="0"/>
                        </a:rPr>
                        <m:t>𝐵</m:t>
                      </m:r>
                      <m:r>
                        <a:rPr lang="es-ES" sz="4000" i="1">
                          <a:latin typeface="Cambria Math" panose="02040503050406030204" pitchFamily="18" charset="0"/>
                        </a:rPr>
                        <m:t>|</m:t>
                      </m:r>
                      <m:r>
                        <a:rPr lang="es-ES" sz="4000" i="1">
                          <a:latin typeface="Cambria Math" panose="02040503050406030204" pitchFamily="18" charset="0"/>
                        </a:rPr>
                        <m:t>𝐴</m:t>
                      </m:r>
                      <m:r>
                        <a:rPr lang="es-ES" sz="4000" i="1">
                          <a:latin typeface="Cambria Math" panose="02040503050406030204" pitchFamily="18" charset="0"/>
                        </a:rPr>
                        <m:t>)</m:t>
                      </m:r>
                    </m:oMath>
                  </m:oMathPara>
                </a14:m>
                <a:endParaRPr lang="es-ES" sz="4000" dirty="0"/>
              </a:p>
            </p:txBody>
          </p:sp>
        </mc:Choice>
        <mc:Fallback>
          <p:sp>
            <p:nvSpPr>
              <p:cNvPr id="4" name="Rectangle 3">
                <a:extLst>
                  <a:ext uri="{FF2B5EF4-FFF2-40B4-BE49-F238E27FC236}">
                    <a16:creationId xmlns:a16="http://schemas.microsoft.com/office/drawing/2014/main" id="{E6916880-FC51-2745-831D-25FFD9F5EB73}"/>
                  </a:ext>
                </a:extLst>
              </p:cNvPr>
              <p:cNvSpPr>
                <a:spLocks noRot="1" noChangeAspect="1" noMove="1" noResize="1" noEditPoints="1" noAdjustHandles="1" noChangeArrowheads="1" noChangeShapeType="1" noTextEdit="1"/>
              </p:cNvSpPr>
              <p:nvPr/>
            </p:nvSpPr>
            <p:spPr>
              <a:xfrm>
                <a:off x="879677" y="2188525"/>
                <a:ext cx="9653287" cy="707886"/>
              </a:xfrm>
              <a:prstGeom prst="rect">
                <a:avLst/>
              </a:prstGeom>
              <a:blipFill>
                <a:blip r:embed="rId2"/>
                <a:stretch>
                  <a:fillRect b="-22807"/>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B717720-2010-9445-BFC6-57E561056F20}"/>
                  </a:ext>
                </a:extLst>
              </p:cNvPr>
              <p:cNvSpPr/>
              <p:nvPr/>
            </p:nvSpPr>
            <p:spPr>
              <a:xfrm>
                <a:off x="879677" y="4918239"/>
                <a:ext cx="9653287" cy="137403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4000" b="0" i="1" smtClean="0">
                          <a:latin typeface="Cambria Math" panose="02040503050406030204" pitchFamily="18" charset="0"/>
                        </a:rPr>
                        <m:t>𝑝</m:t>
                      </m:r>
                      <m:r>
                        <a:rPr lang="es-ES" sz="4000" b="0" i="1" smtClean="0">
                          <a:latin typeface="Cambria Math" panose="02040503050406030204" pitchFamily="18" charset="0"/>
                        </a:rPr>
                        <m:t>(</m:t>
                      </m:r>
                      <m:r>
                        <a:rPr lang="es-ES" sz="4000" b="0" i="1" smtClean="0">
                          <a:latin typeface="Cambria Math" panose="02040503050406030204" pitchFamily="18" charset="0"/>
                        </a:rPr>
                        <m:t>𝐴</m:t>
                      </m:r>
                      <m:r>
                        <a:rPr lang="es-ES" sz="4000" b="0" i="1" smtClean="0">
                          <a:latin typeface="Cambria Math" panose="02040503050406030204" pitchFamily="18" charset="0"/>
                        </a:rPr>
                        <m:t>|</m:t>
                      </m:r>
                      <m:r>
                        <a:rPr lang="es-ES" sz="4000" b="0" i="1" smtClean="0">
                          <a:latin typeface="Cambria Math" panose="02040503050406030204" pitchFamily="18" charset="0"/>
                        </a:rPr>
                        <m:t>𝐵</m:t>
                      </m:r>
                      <m:r>
                        <a:rPr lang="es-ES" sz="4000" b="0" i="1" smtClean="0">
                          <a:latin typeface="Cambria Math" panose="02040503050406030204" pitchFamily="18" charset="0"/>
                        </a:rPr>
                        <m:t>)=</m:t>
                      </m:r>
                      <m:f>
                        <m:fPr>
                          <m:ctrlPr>
                            <a:rPr lang="es-ES" sz="4000" b="0" i="1" smtClean="0">
                              <a:latin typeface="Cambria Math" panose="02040503050406030204" pitchFamily="18" charset="0"/>
                            </a:rPr>
                          </m:ctrlPr>
                        </m:fPr>
                        <m:num>
                          <m:r>
                            <a:rPr lang="es-ES" sz="4000" i="1">
                              <a:latin typeface="Cambria Math" panose="02040503050406030204" pitchFamily="18" charset="0"/>
                            </a:rPr>
                            <m:t>𝑃</m:t>
                          </m:r>
                          <m:r>
                            <a:rPr lang="es-ES" sz="4000" i="1">
                              <a:latin typeface="Cambria Math" panose="02040503050406030204" pitchFamily="18" charset="0"/>
                            </a:rPr>
                            <m:t>(</m:t>
                          </m:r>
                          <m:r>
                            <a:rPr lang="es-ES" sz="4000" i="1">
                              <a:latin typeface="Cambria Math" panose="02040503050406030204" pitchFamily="18" charset="0"/>
                            </a:rPr>
                            <m:t>𝐴</m:t>
                          </m:r>
                          <m:r>
                            <a:rPr lang="es-ES" sz="4000" i="1">
                              <a:latin typeface="Cambria Math" panose="02040503050406030204" pitchFamily="18" charset="0"/>
                            </a:rPr>
                            <m:t>)</m:t>
                          </m:r>
                          <m:r>
                            <a:rPr lang="es-ES" sz="4000" i="1">
                              <a:latin typeface="Cambria Math" panose="02040503050406030204" pitchFamily="18" charset="0"/>
                            </a:rPr>
                            <m:t>𝑃</m:t>
                          </m:r>
                          <m:r>
                            <a:rPr lang="es-ES" sz="4000" i="1">
                              <a:latin typeface="Cambria Math" panose="02040503050406030204" pitchFamily="18" charset="0"/>
                            </a:rPr>
                            <m:t>(</m:t>
                          </m:r>
                          <m:r>
                            <a:rPr lang="es-ES" sz="4000" i="1">
                              <a:latin typeface="Cambria Math" panose="02040503050406030204" pitchFamily="18" charset="0"/>
                            </a:rPr>
                            <m:t>𝐵</m:t>
                          </m:r>
                          <m:r>
                            <a:rPr lang="es-ES" sz="4000" i="1">
                              <a:latin typeface="Cambria Math" panose="02040503050406030204" pitchFamily="18" charset="0"/>
                            </a:rPr>
                            <m:t>|</m:t>
                          </m:r>
                          <m:r>
                            <a:rPr lang="es-ES" sz="4000" i="1">
                              <a:latin typeface="Cambria Math" panose="02040503050406030204" pitchFamily="18" charset="0"/>
                            </a:rPr>
                            <m:t>𝐴</m:t>
                          </m:r>
                          <m:r>
                            <a:rPr lang="es-ES" sz="4000" i="1">
                              <a:latin typeface="Cambria Math" panose="02040503050406030204" pitchFamily="18" charset="0"/>
                            </a:rPr>
                            <m:t>)</m:t>
                          </m:r>
                        </m:num>
                        <m:den>
                          <m:r>
                            <a:rPr lang="es-ES" sz="4000" b="0" i="1" smtClean="0">
                              <a:latin typeface="Cambria Math" panose="02040503050406030204" pitchFamily="18" charset="0"/>
                            </a:rPr>
                            <m:t>𝑃</m:t>
                          </m:r>
                          <m:r>
                            <a:rPr lang="es-ES" sz="4000" b="0" i="1" smtClean="0">
                              <a:latin typeface="Cambria Math" panose="02040503050406030204" pitchFamily="18" charset="0"/>
                            </a:rPr>
                            <m:t>(</m:t>
                          </m:r>
                          <m:r>
                            <a:rPr lang="es-ES" sz="4000" b="0" i="1" smtClean="0">
                              <a:latin typeface="Cambria Math" panose="02040503050406030204" pitchFamily="18" charset="0"/>
                            </a:rPr>
                            <m:t>𝐵</m:t>
                          </m:r>
                          <m:r>
                            <a:rPr lang="es-ES" sz="4000" b="0" i="1" smtClean="0">
                              <a:latin typeface="Cambria Math" panose="02040503050406030204" pitchFamily="18" charset="0"/>
                            </a:rPr>
                            <m:t>)</m:t>
                          </m:r>
                        </m:den>
                      </m:f>
                    </m:oMath>
                  </m:oMathPara>
                </a14:m>
                <a:endParaRPr lang="es-ES" sz="4000" dirty="0"/>
              </a:p>
            </p:txBody>
          </p:sp>
        </mc:Choice>
        <mc:Fallback>
          <p:sp>
            <p:nvSpPr>
              <p:cNvPr id="5" name="Rectangle 4">
                <a:extLst>
                  <a:ext uri="{FF2B5EF4-FFF2-40B4-BE49-F238E27FC236}">
                    <a16:creationId xmlns:a16="http://schemas.microsoft.com/office/drawing/2014/main" id="{8B717720-2010-9445-BFC6-57E561056F20}"/>
                  </a:ext>
                </a:extLst>
              </p:cNvPr>
              <p:cNvSpPr>
                <a:spLocks noRot="1" noChangeAspect="1" noMove="1" noResize="1" noEditPoints="1" noAdjustHandles="1" noChangeArrowheads="1" noChangeShapeType="1" noTextEdit="1"/>
              </p:cNvSpPr>
              <p:nvPr/>
            </p:nvSpPr>
            <p:spPr>
              <a:xfrm>
                <a:off x="879677" y="4918239"/>
                <a:ext cx="9653287" cy="1374030"/>
              </a:xfrm>
              <a:prstGeom prst="rect">
                <a:avLst/>
              </a:prstGeom>
              <a:blipFill>
                <a:blip r:embed="rId3"/>
                <a:stretch>
                  <a:fillRect b="-12844"/>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A9E47A4-285B-B64C-88F5-1A8E50B4CC67}"/>
                  </a:ext>
                </a:extLst>
              </p:cNvPr>
              <p:cNvSpPr/>
              <p:nvPr/>
            </p:nvSpPr>
            <p:spPr>
              <a:xfrm>
                <a:off x="879677" y="3460049"/>
                <a:ext cx="9653287" cy="70788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4000" b="0" i="1" smtClean="0">
                          <a:latin typeface="Cambria Math" panose="02040503050406030204" pitchFamily="18" charset="0"/>
                        </a:rPr>
                        <m:t>𝑝</m:t>
                      </m:r>
                      <m:d>
                        <m:dPr>
                          <m:ctrlPr>
                            <a:rPr lang="es-ES" sz="4000" b="0" i="1" smtClean="0">
                              <a:latin typeface="Cambria Math" panose="02040503050406030204" pitchFamily="18" charset="0"/>
                            </a:rPr>
                          </m:ctrlPr>
                        </m:dPr>
                        <m:e>
                          <m:r>
                            <a:rPr lang="es-ES" sz="4000" b="0" i="1" smtClean="0">
                              <a:latin typeface="Cambria Math" panose="02040503050406030204" pitchFamily="18" charset="0"/>
                            </a:rPr>
                            <m:t>𝐴</m:t>
                          </m:r>
                          <m:r>
                            <a:rPr lang="es-ES" sz="4000" b="0" i="1" smtClean="0">
                              <a:latin typeface="Cambria Math" panose="02040503050406030204" pitchFamily="18" charset="0"/>
                            </a:rPr>
                            <m:t>,</m:t>
                          </m:r>
                          <m:r>
                            <a:rPr lang="es-ES" sz="4000" b="0" i="1" smtClean="0">
                              <a:latin typeface="Cambria Math" panose="02040503050406030204" pitchFamily="18" charset="0"/>
                            </a:rPr>
                            <m:t>𝐵</m:t>
                          </m:r>
                        </m:e>
                      </m:d>
                      <m:r>
                        <a:rPr lang="es-ES" sz="4000" b="0" i="1" smtClean="0">
                          <a:latin typeface="Cambria Math" panose="02040503050406030204" pitchFamily="18" charset="0"/>
                        </a:rPr>
                        <m:t>=</m:t>
                      </m:r>
                      <m:r>
                        <a:rPr lang="es-ES" sz="4000" i="1">
                          <a:latin typeface="Cambria Math" panose="02040503050406030204" pitchFamily="18" charset="0"/>
                        </a:rPr>
                        <m:t>𝑃</m:t>
                      </m:r>
                      <m:d>
                        <m:dPr>
                          <m:ctrlPr>
                            <a:rPr lang="es-ES" sz="4000" i="1">
                              <a:latin typeface="Cambria Math" panose="02040503050406030204" pitchFamily="18" charset="0"/>
                            </a:rPr>
                          </m:ctrlPr>
                        </m:dPr>
                        <m:e>
                          <m:r>
                            <a:rPr lang="es-ES" sz="4000" i="1">
                              <a:latin typeface="Cambria Math" panose="02040503050406030204" pitchFamily="18" charset="0"/>
                            </a:rPr>
                            <m:t>𝐴</m:t>
                          </m:r>
                        </m:e>
                      </m:d>
                      <m:r>
                        <a:rPr lang="es-ES" sz="4000" i="1">
                          <a:latin typeface="Cambria Math" panose="02040503050406030204" pitchFamily="18" charset="0"/>
                        </a:rPr>
                        <m:t>𝑃</m:t>
                      </m:r>
                      <m:d>
                        <m:dPr>
                          <m:ctrlPr>
                            <a:rPr lang="es-ES" sz="4000" i="1">
                              <a:latin typeface="Cambria Math" panose="02040503050406030204" pitchFamily="18" charset="0"/>
                            </a:rPr>
                          </m:ctrlPr>
                        </m:dPr>
                        <m:e>
                          <m:r>
                            <a:rPr lang="es-ES" sz="4000" i="1">
                              <a:latin typeface="Cambria Math" panose="02040503050406030204" pitchFamily="18" charset="0"/>
                            </a:rPr>
                            <m:t>𝐵</m:t>
                          </m:r>
                        </m:e>
                        <m:e>
                          <m:r>
                            <a:rPr lang="es-ES" sz="4000" i="1">
                              <a:latin typeface="Cambria Math" panose="02040503050406030204" pitchFamily="18" charset="0"/>
                            </a:rPr>
                            <m:t>𝐴</m:t>
                          </m:r>
                        </m:e>
                      </m:d>
                      <m:r>
                        <a:rPr lang="es-ES" sz="4000" b="0" i="1" smtClean="0">
                          <a:latin typeface="Cambria Math" panose="02040503050406030204" pitchFamily="18" charset="0"/>
                        </a:rPr>
                        <m:t>=</m:t>
                      </m:r>
                      <m:r>
                        <a:rPr lang="es-ES" sz="4000" i="1">
                          <a:latin typeface="Cambria Math" panose="02040503050406030204" pitchFamily="18" charset="0"/>
                        </a:rPr>
                        <m:t>𝑃</m:t>
                      </m:r>
                      <m:d>
                        <m:dPr>
                          <m:ctrlPr>
                            <a:rPr lang="es-ES" sz="4000" i="1">
                              <a:latin typeface="Cambria Math" panose="02040503050406030204" pitchFamily="18" charset="0"/>
                            </a:rPr>
                          </m:ctrlPr>
                        </m:dPr>
                        <m:e>
                          <m:r>
                            <a:rPr lang="es-ES" sz="4000" b="0" i="1" smtClean="0">
                              <a:latin typeface="Cambria Math" panose="02040503050406030204" pitchFamily="18" charset="0"/>
                            </a:rPr>
                            <m:t>𝐵</m:t>
                          </m:r>
                        </m:e>
                      </m:d>
                      <m:r>
                        <a:rPr lang="es-ES" sz="4000" i="1">
                          <a:latin typeface="Cambria Math" panose="02040503050406030204" pitchFamily="18" charset="0"/>
                        </a:rPr>
                        <m:t>𝑃</m:t>
                      </m:r>
                      <m:d>
                        <m:dPr>
                          <m:ctrlPr>
                            <a:rPr lang="es-ES" sz="4000" i="1">
                              <a:latin typeface="Cambria Math" panose="02040503050406030204" pitchFamily="18" charset="0"/>
                            </a:rPr>
                          </m:ctrlPr>
                        </m:dPr>
                        <m:e>
                          <m:r>
                            <a:rPr lang="es-ES" sz="4000" b="0" i="1" smtClean="0">
                              <a:latin typeface="Cambria Math" panose="02040503050406030204" pitchFamily="18" charset="0"/>
                            </a:rPr>
                            <m:t>𝐴</m:t>
                          </m:r>
                        </m:e>
                        <m:e>
                          <m:r>
                            <a:rPr lang="es-ES" sz="4000" b="0" i="1" smtClean="0">
                              <a:latin typeface="Cambria Math" panose="02040503050406030204" pitchFamily="18" charset="0"/>
                            </a:rPr>
                            <m:t>𝐵</m:t>
                          </m:r>
                        </m:e>
                      </m:d>
                    </m:oMath>
                  </m:oMathPara>
                </a14:m>
                <a:endParaRPr lang="es-ES" sz="4000" dirty="0"/>
              </a:p>
            </p:txBody>
          </p:sp>
        </mc:Choice>
        <mc:Fallback>
          <p:sp>
            <p:nvSpPr>
              <p:cNvPr id="6" name="Rectangle 5">
                <a:extLst>
                  <a:ext uri="{FF2B5EF4-FFF2-40B4-BE49-F238E27FC236}">
                    <a16:creationId xmlns:a16="http://schemas.microsoft.com/office/drawing/2014/main" id="{2A9E47A4-285B-B64C-88F5-1A8E50B4CC67}"/>
                  </a:ext>
                </a:extLst>
              </p:cNvPr>
              <p:cNvSpPr>
                <a:spLocks noRot="1" noChangeAspect="1" noMove="1" noResize="1" noEditPoints="1" noAdjustHandles="1" noChangeArrowheads="1" noChangeShapeType="1" noTextEdit="1"/>
              </p:cNvSpPr>
              <p:nvPr/>
            </p:nvSpPr>
            <p:spPr>
              <a:xfrm>
                <a:off x="879677" y="3460049"/>
                <a:ext cx="9653287" cy="707886"/>
              </a:xfrm>
              <a:prstGeom prst="rect">
                <a:avLst/>
              </a:prstGeom>
              <a:blipFill>
                <a:blip r:embed="rId4"/>
                <a:stretch>
                  <a:fillRect b="-14035"/>
                </a:stretch>
              </a:blipFill>
            </p:spPr>
            <p:txBody>
              <a:bodyPr/>
              <a:lstStyle/>
              <a:p>
                <a:r>
                  <a:rPr lang="es-ES">
                    <a:noFill/>
                  </a:rPr>
                  <a:t> </a:t>
                </a:r>
              </a:p>
            </p:txBody>
          </p:sp>
        </mc:Fallback>
      </mc:AlternateContent>
      <p:sp>
        <p:nvSpPr>
          <p:cNvPr id="7" name="TextBox 6">
            <a:extLst>
              <a:ext uri="{FF2B5EF4-FFF2-40B4-BE49-F238E27FC236}">
                <a16:creationId xmlns:a16="http://schemas.microsoft.com/office/drawing/2014/main" id="{C2AEDB71-C254-9843-AC87-17D413191CCD}"/>
              </a:ext>
            </a:extLst>
          </p:cNvPr>
          <p:cNvSpPr txBox="1"/>
          <p:nvPr/>
        </p:nvSpPr>
        <p:spPr>
          <a:xfrm>
            <a:off x="2812648" y="0"/>
            <a:ext cx="6470248" cy="1015663"/>
          </a:xfrm>
          <a:prstGeom prst="rect">
            <a:avLst/>
          </a:prstGeom>
          <a:noFill/>
        </p:spPr>
        <p:txBody>
          <a:bodyPr wrap="square" rtlCol="0">
            <a:spAutoFit/>
          </a:bodyPr>
          <a:lstStyle/>
          <a:p>
            <a:pPr algn="ctr"/>
            <a:r>
              <a:rPr lang="es-ES" sz="6000" dirty="0" err="1"/>
              <a:t>Bayes</a:t>
            </a:r>
            <a:r>
              <a:rPr lang="es-ES" sz="6000" dirty="0"/>
              <a:t> </a:t>
            </a:r>
            <a:r>
              <a:rPr lang="es-ES" sz="6000" dirty="0" err="1"/>
              <a:t>Theorem</a:t>
            </a:r>
            <a:endParaRPr lang="es-ES" sz="6000" dirty="0"/>
          </a:p>
        </p:txBody>
      </p:sp>
    </p:spTree>
    <p:extLst>
      <p:ext uri="{BB962C8B-B14F-4D97-AF65-F5344CB8AC3E}">
        <p14:creationId xmlns:p14="http://schemas.microsoft.com/office/powerpoint/2010/main" val="218245676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EBE5657-9101-A84F-A6AD-4913345AFE2A}"/>
                  </a:ext>
                </a:extLst>
              </p:cNvPr>
              <p:cNvSpPr/>
              <p:nvPr/>
            </p:nvSpPr>
            <p:spPr>
              <a:xfrm>
                <a:off x="879677" y="1029145"/>
                <a:ext cx="9653287" cy="137403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4000" b="0" i="1" smtClean="0">
                          <a:latin typeface="Cambria Math" panose="02040503050406030204" pitchFamily="18" charset="0"/>
                        </a:rPr>
                        <m:t>𝑝</m:t>
                      </m:r>
                      <m:r>
                        <a:rPr lang="es-ES" sz="4000" b="0" i="1" smtClean="0">
                          <a:latin typeface="Cambria Math" panose="02040503050406030204" pitchFamily="18" charset="0"/>
                        </a:rPr>
                        <m:t>(</m:t>
                      </m:r>
                      <m:r>
                        <a:rPr lang="es-ES" sz="4000" b="0" i="1" smtClean="0">
                          <a:latin typeface="Cambria Math" panose="02040503050406030204" pitchFamily="18" charset="0"/>
                        </a:rPr>
                        <m:t>𝐴</m:t>
                      </m:r>
                      <m:r>
                        <a:rPr lang="es-ES" sz="4000" b="0" i="1" smtClean="0">
                          <a:latin typeface="Cambria Math" panose="02040503050406030204" pitchFamily="18" charset="0"/>
                        </a:rPr>
                        <m:t>|</m:t>
                      </m:r>
                      <m:r>
                        <a:rPr lang="es-ES" sz="4000" b="0" i="1" smtClean="0">
                          <a:latin typeface="Cambria Math" panose="02040503050406030204" pitchFamily="18" charset="0"/>
                        </a:rPr>
                        <m:t>𝐵</m:t>
                      </m:r>
                      <m:r>
                        <a:rPr lang="es-ES" sz="4000" b="0" i="1" smtClean="0">
                          <a:latin typeface="Cambria Math" panose="02040503050406030204" pitchFamily="18" charset="0"/>
                        </a:rPr>
                        <m:t>)=</m:t>
                      </m:r>
                      <m:f>
                        <m:fPr>
                          <m:ctrlPr>
                            <a:rPr lang="es-ES" sz="4000" b="0" i="1" smtClean="0">
                              <a:latin typeface="Cambria Math" panose="02040503050406030204" pitchFamily="18" charset="0"/>
                            </a:rPr>
                          </m:ctrlPr>
                        </m:fPr>
                        <m:num>
                          <m:r>
                            <a:rPr lang="es-ES" sz="4000" i="1">
                              <a:latin typeface="Cambria Math" panose="02040503050406030204" pitchFamily="18" charset="0"/>
                            </a:rPr>
                            <m:t>𝑃</m:t>
                          </m:r>
                          <m:r>
                            <a:rPr lang="es-ES" sz="4000" i="1">
                              <a:latin typeface="Cambria Math" panose="02040503050406030204" pitchFamily="18" charset="0"/>
                            </a:rPr>
                            <m:t>(</m:t>
                          </m:r>
                          <m:r>
                            <a:rPr lang="es-ES" sz="4000" i="1">
                              <a:latin typeface="Cambria Math" panose="02040503050406030204" pitchFamily="18" charset="0"/>
                            </a:rPr>
                            <m:t>𝐴</m:t>
                          </m:r>
                          <m:r>
                            <a:rPr lang="es-ES" sz="4000" i="1">
                              <a:latin typeface="Cambria Math" panose="02040503050406030204" pitchFamily="18" charset="0"/>
                            </a:rPr>
                            <m:t>)</m:t>
                          </m:r>
                          <m:r>
                            <a:rPr lang="es-ES" sz="4000" i="1">
                              <a:latin typeface="Cambria Math" panose="02040503050406030204" pitchFamily="18" charset="0"/>
                            </a:rPr>
                            <m:t>𝑃</m:t>
                          </m:r>
                          <m:r>
                            <a:rPr lang="es-ES" sz="4000" i="1">
                              <a:latin typeface="Cambria Math" panose="02040503050406030204" pitchFamily="18" charset="0"/>
                            </a:rPr>
                            <m:t>(</m:t>
                          </m:r>
                          <m:r>
                            <a:rPr lang="es-ES" sz="4000" i="1">
                              <a:latin typeface="Cambria Math" panose="02040503050406030204" pitchFamily="18" charset="0"/>
                            </a:rPr>
                            <m:t>𝐵</m:t>
                          </m:r>
                          <m:r>
                            <a:rPr lang="es-ES" sz="4000" i="1">
                              <a:latin typeface="Cambria Math" panose="02040503050406030204" pitchFamily="18" charset="0"/>
                            </a:rPr>
                            <m:t>|</m:t>
                          </m:r>
                          <m:r>
                            <a:rPr lang="es-ES" sz="4000" i="1">
                              <a:latin typeface="Cambria Math" panose="02040503050406030204" pitchFamily="18" charset="0"/>
                            </a:rPr>
                            <m:t>𝐴</m:t>
                          </m:r>
                          <m:r>
                            <a:rPr lang="es-ES" sz="4000" i="1">
                              <a:latin typeface="Cambria Math" panose="02040503050406030204" pitchFamily="18" charset="0"/>
                            </a:rPr>
                            <m:t>)</m:t>
                          </m:r>
                        </m:num>
                        <m:den>
                          <m:r>
                            <a:rPr lang="es-ES" sz="4000" b="0" i="1" smtClean="0">
                              <a:latin typeface="Cambria Math" panose="02040503050406030204" pitchFamily="18" charset="0"/>
                            </a:rPr>
                            <m:t>𝑃</m:t>
                          </m:r>
                          <m:r>
                            <a:rPr lang="es-ES" sz="4000" b="0" i="1" smtClean="0">
                              <a:latin typeface="Cambria Math" panose="02040503050406030204" pitchFamily="18" charset="0"/>
                            </a:rPr>
                            <m:t>(</m:t>
                          </m:r>
                          <m:r>
                            <a:rPr lang="es-ES" sz="4000" b="0" i="1" smtClean="0">
                              <a:latin typeface="Cambria Math" panose="02040503050406030204" pitchFamily="18" charset="0"/>
                            </a:rPr>
                            <m:t>𝐵</m:t>
                          </m:r>
                          <m:r>
                            <a:rPr lang="es-ES" sz="4000" b="0" i="1" smtClean="0">
                              <a:latin typeface="Cambria Math" panose="02040503050406030204" pitchFamily="18" charset="0"/>
                            </a:rPr>
                            <m:t>)</m:t>
                          </m:r>
                        </m:den>
                      </m:f>
                    </m:oMath>
                  </m:oMathPara>
                </a14:m>
                <a:endParaRPr lang="es-ES" sz="4000" dirty="0"/>
              </a:p>
            </p:txBody>
          </p:sp>
        </mc:Choice>
        <mc:Fallback>
          <p:sp>
            <p:nvSpPr>
              <p:cNvPr id="4" name="Rectangle 3">
                <a:extLst>
                  <a:ext uri="{FF2B5EF4-FFF2-40B4-BE49-F238E27FC236}">
                    <a16:creationId xmlns:a16="http://schemas.microsoft.com/office/drawing/2014/main" id="{9EBE5657-9101-A84F-A6AD-4913345AFE2A}"/>
                  </a:ext>
                </a:extLst>
              </p:cNvPr>
              <p:cNvSpPr>
                <a:spLocks noRot="1" noChangeAspect="1" noMove="1" noResize="1" noEditPoints="1" noAdjustHandles="1" noChangeArrowheads="1" noChangeShapeType="1" noTextEdit="1"/>
              </p:cNvSpPr>
              <p:nvPr/>
            </p:nvSpPr>
            <p:spPr>
              <a:xfrm>
                <a:off x="879677" y="1029145"/>
                <a:ext cx="9653287" cy="1374030"/>
              </a:xfrm>
              <a:prstGeom prst="rect">
                <a:avLst/>
              </a:prstGeom>
              <a:blipFill>
                <a:blip r:embed="rId2"/>
                <a:stretch>
                  <a:fillRect b="-12844"/>
                </a:stretch>
              </a:blipFill>
            </p:spPr>
            <p:txBody>
              <a:bodyPr/>
              <a:lstStyle/>
              <a:p>
                <a:r>
                  <a:rPr lang="es-ES">
                    <a:noFill/>
                  </a:rPr>
                  <a:t> </a:t>
                </a:r>
              </a:p>
            </p:txBody>
          </p:sp>
        </mc:Fallback>
      </mc:AlternateContent>
      <p:grpSp>
        <p:nvGrpSpPr>
          <p:cNvPr id="12" name="Group 11">
            <a:extLst>
              <a:ext uri="{FF2B5EF4-FFF2-40B4-BE49-F238E27FC236}">
                <a16:creationId xmlns:a16="http://schemas.microsoft.com/office/drawing/2014/main" id="{30BCEDCE-560F-CA48-AE7A-700BA5CFAB5F}"/>
              </a:ext>
            </a:extLst>
          </p:cNvPr>
          <p:cNvGrpSpPr/>
          <p:nvPr/>
        </p:nvGrpSpPr>
        <p:grpSpPr>
          <a:xfrm>
            <a:off x="879677" y="2615879"/>
            <a:ext cx="9653287" cy="2187151"/>
            <a:chOff x="879677" y="2615879"/>
            <a:chExt cx="9653287" cy="2187151"/>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5187366-7A57-4C4F-8D09-AE57EC041C31}"/>
                    </a:ext>
                  </a:extLst>
                </p:cNvPr>
                <p:cNvSpPr/>
                <p:nvPr/>
              </p:nvSpPr>
              <p:spPr>
                <a:xfrm>
                  <a:off x="879677" y="3429000"/>
                  <a:ext cx="9653287" cy="137403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4000" b="0" i="1" smtClean="0">
                            <a:latin typeface="Cambria Math" panose="02040503050406030204" pitchFamily="18" charset="0"/>
                          </a:rPr>
                          <m:t>𝑝</m:t>
                        </m:r>
                        <m:r>
                          <a:rPr lang="es-ES" sz="4000" b="0" i="1" smtClean="0">
                            <a:latin typeface="Cambria Math" panose="02040503050406030204" pitchFamily="18" charset="0"/>
                          </a:rPr>
                          <m:t>(</m:t>
                        </m:r>
                        <m:sSub>
                          <m:sSubPr>
                            <m:ctrlPr>
                              <a:rPr lang="es-ES" sz="4000" b="0" i="1" smtClean="0">
                                <a:latin typeface="Cambria Math" panose="02040503050406030204" pitchFamily="18" charset="0"/>
                              </a:rPr>
                            </m:ctrlPr>
                          </m:sSubPr>
                          <m:e>
                            <m:r>
                              <a:rPr lang="es-ES" sz="4000" b="0" i="1" smtClean="0">
                                <a:latin typeface="Cambria Math" panose="02040503050406030204" pitchFamily="18" charset="0"/>
                              </a:rPr>
                              <m:t>𝐻</m:t>
                            </m:r>
                          </m:e>
                          <m:sub>
                            <m:r>
                              <a:rPr lang="es-ES" sz="4000" b="0" i="1" smtClean="0">
                                <a:latin typeface="Cambria Math" panose="02040503050406030204" pitchFamily="18" charset="0"/>
                              </a:rPr>
                              <m:t>0</m:t>
                            </m:r>
                          </m:sub>
                        </m:sSub>
                        <m:r>
                          <a:rPr lang="es-ES" sz="4000" b="0" i="1" smtClean="0">
                            <a:latin typeface="Cambria Math" panose="02040503050406030204" pitchFamily="18" charset="0"/>
                          </a:rPr>
                          <m:t>|</m:t>
                        </m:r>
                        <m:r>
                          <a:rPr lang="es-ES" sz="4000" b="0" i="1" smtClean="0">
                            <a:latin typeface="Cambria Math" panose="02040503050406030204" pitchFamily="18" charset="0"/>
                          </a:rPr>
                          <m:t>𝑥</m:t>
                        </m:r>
                        <m:r>
                          <a:rPr lang="es-ES" sz="4000" b="0" i="1" smtClean="0">
                            <a:latin typeface="Cambria Math" panose="02040503050406030204" pitchFamily="18" charset="0"/>
                          </a:rPr>
                          <m:t>)=</m:t>
                        </m:r>
                        <m:f>
                          <m:fPr>
                            <m:ctrlPr>
                              <a:rPr lang="es-ES" sz="4000" b="0" i="1" smtClean="0">
                                <a:latin typeface="Cambria Math" panose="02040503050406030204" pitchFamily="18" charset="0"/>
                              </a:rPr>
                            </m:ctrlPr>
                          </m:fPr>
                          <m:num>
                            <m:r>
                              <a:rPr lang="es-ES" sz="4000" i="1">
                                <a:latin typeface="Cambria Math" panose="02040503050406030204" pitchFamily="18" charset="0"/>
                              </a:rPr>
                              <m:t>𝑃</m:t>
                            </m:r>
                            <m:r>
                              <a:rPr lang="es-ES" sz="4000" i="1">
                                <a:latin typeface="Cambria Math" panose="02040503050406030204" pitchFamily="18" charset="0"/>
                              </a:rPr>
                              <m:t>(</m:t>
                            </m:r>
                            <m:sSub>
                              <m:sSubPr>
                                <m:ctrlPr>
                                  <a:rPr lang="es-ES" sz="4000" i="1">
                                    <a:latin typeface="Cambria Math" panose="02040503050406030204" pitchFamily="18" charset="0"/>
                                  </a:rPr>
                                </m:ctrlPr>
                              </m:sSubPr>
                              <m:e>
                                <m:r>
                                  <a:rPr lang="es-ES" sz="4000" i="1">
                                    <a:latin typeface="Cambria Math" panose="02040503050406030204" pitchFamily="18" charset="0"/>
                                  </a:rPr>
                                  <m:t>𝐻</m:t>
                                </m:r>
                              </m:e>
                              <m:sub>
                                <m:r>
                                  <a:rPr lang="es-ES" sz="4000" i="1">
                                    <a:latin typeface="Cambria Math" panose="02040503050406030204" pitchFamily="18" charset="0"/>
                                  </a:rPr>
                                  <m:t>0</m:t>
                                </m:r>
                              </m:sub>
                            </m:sSub>
                            <m:r>
                              <a:rPr lang="es-ES" sz="4000" i="1">
                                <a:latin typeface="Cambria Math" panose="02040503050406030204" pitchFamily="18" charset="0"/>
                              </a:rPr>
                              <m:t>)</m:t>
                            </m:r>
                            <m:r>
                              <a:rPr lang="es-ES" sz="4000" i="1">
                                <a:latin typeface="Cambria Math" panose="02040503050406030204" pitchFamily="18" charset="0"/>
                              </a:rPr>
                              <m:t>𝑃</m:t>
                            </m:r>
                            <m:r>
                              <a:rPr lang="es-ES" sz="4000" i="1">
                                <a:latin typeface="Cambria Math" panose="02040503050406030204" pitchFamily="18" charset="0"/>
                              </a:rPr>
                              <m:t>(</m:t>
                            </m:r>
                            <m:r>
                              <a:rPr lang="es-ES" sz="4000" b="0" i="1" smtClean="0">
                                <a:latin typeface="Cambria Math" panose="02040503050406030204" pitchFamily="18" charset="0"/>
                              </a:rPr>
                              <m:t>𝑥</m:t>
                            </m:r>
                            <m:r>
                              <a:rPr lang="es-ES" sz="4000" i="1">
                                <a:latin typeface="Cambria Math" panose="02040503050406030204" pitchFamily="18" charset="0"/>
                              </a:rPr>
                              <m:t>|</m:t>
                            </m:r>
                            <m:sSub>
                              <m:sSubPr>
                                <m:ctrlPr>
                                  <a:rPr lang="es-ES" sz="4000" i="1">
                                    <a:latin typeface="Cambria Math" panose="02040503050406030204" pitchFamily="18" charset="0"/>
                                  </a:rPr>
                                </m:ctrlPr>
                              </m:sSubPr>
                              <m:e>
                                <m:r>
                                  <a:rPr lang="es-ES" sz="4000" i="1">
                                    <a:latin typeface="Cambria Math" panose="02040503050406030204" pitchFamily="18" charset="0"/>
                                  </a:rPr>
                                  <m:t>𝐻</m:t>
                                </m:r>
                              </m:e>
                              <m:sub>
                                <m:r>
                                  <a:rPr lang="es-ES" sz="4000" i="1">
                                    <a:latin typeface="Cambria Math" panose="02040503050406030204" pitchFamily="18" charset="0"/>
                                  </a:rPr>
                                  <m:t>0</m:t>
                                </m:r>
                              </m:sub>
                            </m:sSub>
                            <m:r>
                              <a:rPr lang="es-ES" sz="4000" i="1">
                                <a:latin typeface="Cambria Math" panose="02040503050406030204" pitchFamily="18" charset="0"/>
                              </a:rPr>
                              <m:t>)</m:t>
                            </m:r>
                          </m:num>
                          <m:den>
                            <m:r>
                              <a:rPr lang="es-ES" sz="4000" b="0" i="1" smtClean="0">
                                <a:latin typeface="Cambria Math" panose="02040503050406030204" pitchFamily="18" charset="0"/>
                              </a:rPr>
                              <m:t>𝑃</m:t>
                            </m:r>
                            <m:r>
                              <a:rPr lang="es-ES" sz="4000" b="0" i="1" smtClean="0">
                                <a:latin typeface="Cambria Math" panose="02040503050406030204" pitchFamily="18" charset="0"/>
                              </a:rPr>
                              <m:t>(</m:t>
                            </m:r>
                            <m:r>
                              <a:rPr lang="es-ES" sz="4000" b="0" i="1" smtClean="0">
                                <a:latin typeface="Cambria Math" panose="02040503050406030204" pitchFamily="18" charset="0"/>
                              </a:rPr>
                              <m:t>𝑥</m:t>
                            </m:r>
                            <m:r>
                              <a:rPr lang="es-ES" sz="4000" b="0" i="1" smtClean="0">
                                <a:latin typeface="Cambria Math" panose="02040503050406030204" pitchFamily="18" charset="0"/>
                              </a:rPr>
                              <m:t>)</m:t>
                            </m:r>
                          </m:den>
                        </m:f>
                      </m:oMath>
                    </m:oMathPara>
                  </a14:m>
                  <a:endParaRPr lang="es-ES" sz="4000" dirty="0"/>
                </a:p>
              </p:txBody>
            </p:sp>
          </mc:Choice>
          <mc:Fallback>
            <p:sp>
              <p:nvSpPr>
                <p:cNvPr id="5" name="Rectangle 4">
                  <a:extLst>
                    <a:ext uri="{FF2B5EF4-FFF2-40B4-BE49-F238E27FC236}">
                      <a16:creationId xmlns:a16="http://schemas.microsoft.com/office/drawing/2014/main" id="{35187366-7A57-4C4F-8D09-AE57EC041C31}"/>
                    </a:ext>
                  </a:extLst>
                </p:cNvPr>
                <p:cNvSpPr>
                  <a:spLocks noRot="1" noChangeAspect="1" noMove="1" noResize="1" noEditPoints="1" noAdjustHandles="1" noChangeArrowheads="1" noChangeShapeType="1" noTextEdit="1"/>
                </p:cNvSpPr>
                <p:nvPr/>
              </p:nvSpPr>
              <p:spPr>
                <a:xfrm>
                  <a:off x="879677" y="3429000"/>
                  <a:ext cx="9653287" cy="1374030"/>
                </a:xfrm>
                <a:prstGeom prst="rect">
                  <a:avLst/>
                </a:prstGeom>
                <a:blipFill>
                  <a:blip r:embed="rId3"/>
                  <a:stretch>
                    <a:fillRect b="-12844"/>
                  </a:stretch>
                </a:blipFill>
              </p:spPr>
              <p:txBody>
                <a:bodyPr/>
                <a:lstStyle/>
                <a:p>
                  <a:r>
                    <a:rPr lang="es-ES">
                      <a:noFill/>
                    </a:rPr>
                    <a:t> </a:t>
                  </a:r>
                </a:p>
              </p:txBody>
            </p:sp>
          </mc:Fallback>
        </mc:AlternateContent>
        <p:cxnSp>
          <p:nvCxnSpPr>
            <p:cNvPr id="7" name="Straight Arrow Connector 6">
              <a:extLst>
                <a:ext uri="{FF2B5EF4-FFF2-40B4-BE49-F238E27FC236}">
                  <a16:creationId xmlns:a16="http://schemas.microsoft.com/office/drawing/2014/main" id="{06FEC5D4-BC57-F747-AB7F-23F784D294D2}"/>
                </a:ext>
              </a:extLst>
            </p:cNvPr>
            <p:cNvCxnSpPr/>
            <p:nvPr/>
          </p:nvCxnSpPr>
          <p:spPr>
            <a:xfrm>
              <a:off x="2963119" y="3159889"/>
              <a:ext cx="520861" cy="6713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70C758-60BA-8B42-B086-E11AF0E71038}"/>
                </a:ext>
              </a:extLst>
            </p:cNvPr>
            <p:cNvSpPr txBox="1"/>
            <p:nvPr/>
          </p:nvSpPr>
          <p:spPr>
            <a:xfrm>
              <a:off x="2187614" y="2615879"/>
              <a:ext cx="1527859" cy="523220"/>
            </a:xfrm>
            <a:prstGeom prst="rect">
              <a:avLst/>
            </a:prstGeom>
            <a:noFill/>
          </p:spPr>
          <p:txBody>
            <a:bodyPr wrap="square" rtlCol="0">
              <a:spAutoFit/>
            </a:bodyPr>
            <a:lstStyle/>
            <a:p>
              <a:r>
                <a:rPr lang="es-ES" sz="2800" dirty="0" err="1">
                  <a:solidFill>
                    <a:srgbClr val="FF0000"/>
                  </a:solidFill>
                </a:rPr>
                <a:t>Urn</a:t>
              </a:r>
              <a:r>
                <a:rPr lang="es-ES" sz="2800" dirty="0">
                  <a:solidFill>
                    <a:srgbClr val="FF0000"/>
                  </a:solidFill>
                </a:rPr>
                <a:t> 0</a:t>
              </a:r>
            </a:p>
          </p:txBody>
        </p:sp>
        <p:sp>
          <p:nvSpPr>
            <p:cNvPr id="9" name="TextBox 8">
              <a:extLst>
                <a:ext uri="{FF2B5EF4-FFF2-40B4-BE49-F238E27FC236}">
                  <a16:creationId xmlns:a16="http://schemas.microsoft.com/office/drawing/2014/main" id="{120A2198-6BF8-B74F-B4D9-68C1EEBF4448}"/>
                </a:ext>
              </a:extLst>
            </p:cNvPr>
            <p:cNvSpPr txBox="1"/>
            <p:nvPr/>
          </p:nvSpPr>
          <p:spPr>
            <a:xfrm>
              <a:off x="4439816" y="2615879"/>
              <a:ext cx="2678614" cy="523220"/>
            </a:xfrm>
            <a:prstGeom prst="rect">
              <a:avLst/>
            </a:prstGeom>
            <a:noFill/>
          </p:spPr>
          <p:txBody>
            <a:bodyPr wrap="square" rtlCol="0">
              <a:spAutoFit/>
            </a:bodyPr>
            <a:lstStyle/>
            <a:p>
              <a:r>
                <a:rPr lang="es-ES" sz="2800" dirty="0" err="1"/>
                <a:t>Ball</a:t>
              </a:r>
              <a:r>
                <a:rPr lang="es-ES" sz="2800" dirty="0"/>
                <a:t> </a:t>
              </a:r>
              <a:r>
                <a:rPr lang="es-ES" sz="2800" dirty="0" err="1"/>
                <a:t>observation</a:t>
              </a:r>
              <a:endParaRPr lang="es-ES" sz="2800" dirty="0"/>
            </a:p>
          </p:txBody>
        </p:sp>
        <p:cxnSp>
          <p:nvCxnSpPr>
            <p:cNvPr id="10" name="Straight Arrow Connector 9">
              <a:extLst>
                <a:ext uri="{FF2B5EF4-FFF2-40B4-BE49-F238E27FC236}">
                  <a16:creationId xmlns:a16="http://schemas.microsoft.com/office/drawing/2014/main" id="{C4F82624-7047-0A4A-A6E5-D3792CA75496}"/>
                </a:ext>
              </a:extLst>
            </p:cNvPr>
            <p:cNvCxnSpPr>
              <a:cxnSpLocks/>
            </p:cNvCxnSpPr>
            <p:nvPr/>
          </p:nvCxnSpPr>
          <p:spPr>
            <a:xfrm flipH="1">
              <a:off x="4384613" y="3217762"/>
              <a:ext cx="395731" cy="6134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6122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248E350-4F60-8643-8D94-9C4DDF8B7FBB}"/>
                  </a:ext>
                </a:extLst>
              </p:cNvPr>
              <p:cNvSpPr/>
              <p:nvPr/>
            </p:nvSpPr>
            <p:spPr>
              <a:xfrm>
                <a:off x="879677" y="1193102"/>
                <a:ext cx="9653287" cy="127913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𝑝</m:t>
                      </m:r>
                      <m:d>
                        <m:dPr>
                          <m:ctrlPr>
                            <a:rPr lang="es-ES" sz="3600" b="0" i="1" smtClean="0">
                              <a:latin typeface="Cambria Math" panose="02040503050406030204" pitchFamily="18" charset="0"/>
                            </a:rPr>
                          </m:ctrlPr>
                        </m:dPr>
                        <m:e>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0</m:t>
                              </m:r>
                            </m:sub>
                          </m:sSub>
                        </m:e>
                        <m:e>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𝑥</m:t>
                              </m:r>
                            </m:e>
                            <m:sub>
                              <m:r>
                                <a:rPr lang="es-ES" sz="3600" b="0" i="1" smtClean="0">
                                  <a:latin typeface="Cambria Math" panose="02040503050406030204" pitchFamily="18" charset="0"/>
                                </a:rPr>
                                <m:t>1</m:t>
                              </m:r>
                            </m:sub>
                          </m:sSub>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b="0" i="1" smtClean="0">
                                  <a:latin typeface="Cambria Math" panose="02040503050406030204" pitchFamily="18" charset="0"/>
                                </a:rPr>
                                <m:t>𝑥</m:t>
                              </m:r>
                            </m:e>
                            <m:sub>
                              <m:r>
                                <a:rPr lang="es-ES" sz="3600" b="0" i="1" smtClean="0">
                                  <a:latin typeface="Cambria Math" panose="02040503050406030204" pitchFamily="18" charset="0"/>
                                </a:rPr>
                                <m:t>2</m:t>
                              </m:r>
                            </m:sub>
                          </m:sSub>
                          <m:r>
                            <a:rPr lang="es-ES" sz="3600" b="0" i="1" smtClean="0">
                              <a:latin typeface="Cambria Math" panose="02040503050406030204" pitchFamily="18" charset="0"/>
                            </a:rPr>
                            <m:t>, …</m:t>
                          </m:r>
                          <m:sSub>
                            <m:sSubPr>
                              <m:ctrlPr>
                                <a:rPr lang="es-ES" sz="3600" i="1">
                                  <a:latin typeface="Cambria Math" panose="02040503050406030204" pitchFamily="18" charset="0"/>
                                </a:rPr>
                              </m:ctrlPr>
                            </m:sSubPr>
                            <m:e>
                              <m:r>
                                <a:rPr lang="es-ES" sz="3600" b="0" i="1" smtClean="0">
                                  <a:latin typeface="Cambria Math" panose="02040503050406030204" pitchFamily="18" charset="0"/>
                                </a:rPr>
                                <m:t>,</m:t>
                              </m:r>
                              <m:r>
                                <a:rPr lang="es-ES" sz="3600" i="1">
                                  <a:latin typeface="Cambria Math" panose="02040503050406030204" pitchFamily="18" charset="0"/>
                                </a:rPr>
                                <m:t>𝑥</m:t>
                              </m:r>
                            </m:e>
                            <m:sub>
                              <m:r>
                                <a:rPr lang="es-ES" sz="3600" b="0" i="1" smtClean="0">
                                  <a:latin typeface="Cambria Math" panose="02040503050406030204" pitchFamily="18" charset="0"/>
                                </a:rPr>
                                <m:t>𝑁</m:t>
                              </m:r>
                            </m:sub>
                          </m:sSub>
                        </m:e>
                      </m:d>
                      <m:r>
                        <a:rPr lang="es-ES" sz="3600" b="0" i="1" smtClean="0">
                          <a:latin typeface="Cambria Math" panose="02040503050406030204" pitchFamily="18" charset="0"/>
                        </a:rPr>
                        <m:t>=</m:t>
                      </m:r>
                      <m:f>
                        <m:fPr>
                          <m:ctrlPr>
                            <a:rPr lang="es-ES" sz="3600" b="0" i="1" smtClean="0">
                              <a:latin typeface="Cambria Math" panose="02040503050406030204" pitchFamily="18" charset="0"/>
                            </a:rPr>
                          </m:ctrlPr>
                        </m:fPr>
                        <m:num>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0</m:t>
                              </m:r>
                            </m:sub>
                          </m:sSub>
                          <m:r>
                            <a:rPr lang="es-ES" sz="3600" b="0" i="1" smtClean="0">
                              <a:latin typeface="Cambria Math" panose="02040503050406030204" pitchFamily="18" charset="0"/>
                            </a:rPr>
                            <m:t>)</m:t>
                          </m:r>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0</m:t>
                              </m:r>
                            </m:sub>
                          </m:sSub>
                          <m:r>
                            <a:rPr lang="es-ES" sz="3600" b="0" i="1" smtClean="0">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den>
                      </m:f>
                    </m:oMath>
                  </m:oMathPara>
                </a14:m>
                <a:endParaRPr lang="es-ES" sz="3600" dirty="0"/>
              </a:p>
            </p:txBody>
          </p:sp>
        </mc:Choice>
        <mc:Fallback>
          <p:sp>
            <p:nvSpPr>
              <p:cNvPr id="4" name="Rectangle 3">
                <a:extLst>
                  <a:ext uri="{FF2B5EF4-FFF2-40B4-BE49-F238E27FC236}">
                    <a16:creationId xmlns:a16="http://schemas.microsoft.com/office/drawing/2014/main" id="{E248E350-4F60-8643-8D94-9C4DDF8B7FBB}"/>
                  </a:ext>
                </a:extLst>
              </p:cNvPr>
              <p:cNvSpPr>
                <a:spLocks noRot="1" noChangeAspect="1" noMove="1" noResize="1" noEditPoints="1" noAdjustHandles="1" noChangeArrowheads="1" noChangeShapeType="1" noTextEdit="1"/>
              </p:cNvSpPr>
              <p:nvPr/>
            </p:nvSpPr>
            <p:spPr>
              <a:xfrm>
                <a:off x="879677" y="1193102"/>
                <a:ext cx="9653287" cy="1279133"/>
              </a:xfrm>
              <a:prstGeom prst="rect">
                <a:avLst/>
              </a:prstGeom>
              <a:blipFill>
                <a:blip r:embed="rId2"/>
                <a:stretch>
                  <a:fillRect r="-131" b="-8824"/>
                </a:stretch>
              </a:blipFill>
            </p:spPr>
            <p:txBody>
              <a:bodyPr/>
              <a:lstStyle/>
              <a:p>
                <a:r>
                  <a:rPr lang="es-ES">
                    <a:noFill/>
                  </a:rPr>
                  <a:t> </a:t>
                </a:r>
              </a:p>
            </p:txBody>
          </p:sp>
        </mc:Fallback>
      </mc:AlternateContent>
      <p:grpSp>
        <p:nvGrpSpPr>
          <p:cNvPr id="12" name="Group 11">
            <a:extLst>
              <a:ext uri="{FF2B5EF4-FFF2-40B4-BE49-F238E27FC236}">
                <a16:creationId xmlns:a16="http://schemas.microsoft.com/office/drawing/2014/main" id="{747B38B6-B8B2-0040-8260-B79B77C49EEE}"/>
              </a:ext>
            </a:extLst>
          </p:cNvPr>
          <p:cNvGrpSpPr/>
          <p:nvPr/>
        </p:nvGrpSpPr>
        <p:grpSpPr>
          <a:xfrm>
            <a:off x="1174829" y="501046"/>
            <a:ext cx="9081492" cy="1078900"/>
            <a:chOff x="1174829" y="836712"/>
            <a:chExt cx="9081492" cy="1078900"/>
          </a:xfrm>
        </p:grpSpPr>
        <p:sp>
          <p:nvSpPr>
            <p:cNvPr id="6" name="Right Bracket 5">
              <a:extLst>
                <a:ext uri="{FF2B5EF4-FFF2-40B4-BE49-F238E27FC236}">
                  <a16:creationId xmlns:a16="http://schemas.microsoft.com/office/drawing/2014/main" id="{C8799AC4-8E3D-5946-A1B9-3D0FA24EA88B}"/>
                </a:ext>
              </a:extLst>
            </p:cNvPr>
            <p:cNvSpPr/>
            <p:nvPr/>
          </p:nvSpPr>
          <p:spPr>
            <a:xfrm rot="16200000">
              <a:off x="2815543" y="-26044"/>
              <a:ext cx="300942" cy="3582369"/>
            </a:xfrm>
            <a:prstGeom prst="righ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Right Bracket 6">
              <a:extLst>
                <a:ext uri="{FF2B5EF4-FFF2-40B4-BE49-F238E27FC236}">
                  <a16:creationId xmlns:a16="http://schemas.microsoft.com/office/drawing/2014/main" id="{019DFF8C-7614-734D-A321-F4AD195D9E65}"/>
                </a:ext>
              </a:extLst>
            </p:cNvPr>
            <p:cNvSpPr/>
            <p:nvPr/>
          </p:nvSpPr>
          <p:spPr>
            <a:xfrm rot="16200000">
              <a:off x="8278053" y="-311520"/>
              <a:ext cx="300942" cy="3582369"/>
            </a:xfrm>
            <a:prstGeom prst="righ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Right Bracket 7">
              <a:extLst>
                <a:ext uri="{FF2B5EF4-FFF2-40B4-BE49-F238E27FC236}">
                  <a16:creationId xmlns:a16="http://schemas.microsoft.com/office/drawing/2014/main" id="{C4333A22-2ABF-8C4A-8E94-18257CFE422D}"/>
                </a:ext>
              </a:extLst>
            </p:cNvPr>
            <p:cNvSpPr/>
            <p:nvPr/>
          </p:nvSpPr>
          <p:spPr>
            <a:xfrm rot="16200000">
              <a:off x="5759761" y="873346"/>
              <a:ext cx="300942" cy="1212638"/>
            </a:xfrm>
            <a:prstGeom prst="righ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TextBox 8">
              <a:extLst>
                <a:ext uri="{FF2B5EF4-FFF2-40B4-BE49-F238E27FC236}">
                  <a16:creationId xmlns:a16="http://schemas.microsoft.com/office/drawing/2014/main" id="{1974B165-75BC-0647-80C8-77B46881935A}"/>
                </a:ext>
              </a:extLst>
            </p:cNvPr>
            <p:cNvSpPr txBox="1"/>
            <p:nvPr/>
          </p:nvSpPr>
          <p:spPr>
            <a:xfrm>
              <a:off x="1527858" y="1088021"/>
              <a:ext cx="3368233" cy="461665"/>
            </a:xfrm>
            <a:prstGeom prst="rect">
              <a:avLst/>
            </a:prstGeom>
            <a:noFill/>
          </p:spPr>
          <p:txBody>
            <a:bodyPr wrap="square" rtlCol="0">
              <a:spAutoFit/>
            </a:bodyPr>
            <a:lstStyle/>
            <a:p>
              <a:r>
                <a:rPr lang="es-ES" sz="2400" dirty="0">
                  <a:solidFill>
                    <a:srgbClr val="FF0000"/>
                  </a:solidFill>
                </a:rPr>
                <a:t>Posterior </a:t>
              </a:r>
              <a:r>
                <a:rPr lang="es-ES_tradnl" sz="2400" dirty="0" err="1">
                  <a:solidFill>
                    <a:srgbClr val="FF0000"/>
                  </a:solidFill>
                </a:rPr>
                <a:t>probability</a:t>
              </a:r>
              <a:r>
                <a:rPr lang="es-ES" sz="2400" dirty="0">
                  <a:solidFill>
                    <a:srgbClr val="FF0000"/>
                  </a:solidFill>
                </a:rPr>
                <a:t> </a:t>
              </a:r>
            </a:p>
          </p:txBody>
        </p:sp>
        <p:sp>
          <p:nvSpPr>
            <p:cNvPr id="10" name="TextBox 9">
              <a:extLst>
                <a:ext uri="{FF2B5EF4-FFF2-40B4-BE49-F238E27FC236}">
                  <a16:creationId xmlns:a16="http://schemas.microsoft.com/office/drawing/2014/main" id="{52AB6CC7-DC4C-0244-A713-9E39DBE80B7F}"/>
                </a:ext>
              </a:extLst>
            </p:cNvPr>
            <p:cNvSpPr txBox="1"/>
            <p:nvPr/>
          </p:nvSpPr>
          <p:spPr>
            <a:xfrm>
              <a:off x="6888088" y="836712"/>
              <a:ext cx="3368233" cy="461665"/>
            </a:xfrm>
            <a:prstGeom prst="rect">
              <a:avLst/>
            </a:prstGeom>
            <a:noFill/>
          </p:spPr>
          <p:txBody>
            <a:bodyPr wrap="square" rtlCol="0">
              <a:spAutoFit/>
            </a:bodyPr>
            <a:lstStyle/>
            <a:p>
              <a:pPr algn="ctr"/>
              <a:r>
                <a:rPr lang="es-ES" sz="2400" dirty="0" err="1">
                  <a:solidFill>
                    <a:srgbClr val="0070C0"/>
                  </a:solidFill>
                </a:rPr>
                <a:t>likelihood</a:t>
              </a:r>
              <a:endParaRPr lang="es-ES" sz="2400" dirty="0">
                <a:solidFill>
                  <a:srgbClr val="0070C0"/>
                </a:solidFill>
              </a:endParaRPr>
            </a:p>
          </p:txBody>
        </p:sp>
        <p:sp>
          <p:nvSpPr>
            <p:cNvPr id="11" name="TextBox 10">
              <a:extLst>
                <a:ext uri="{FF2B5EF4-FFF2-40B4-BE49-F238E27FC236}">
                  <a16:creationId xmlns:a16="http://schemas.microsoft.com/office/drawing/2014/main" id="{8AFBF0A7-0826-D346-A428-5451E364963C}"/>
                </a:ext>
              </a:extLst>
            </p:cNvPr>
            <p:cNvSpPr txBox="1"/>
            <p:nvPr/>
          </p:nvSpPr>
          <p:spPr>
            <a:xfrm>
              <a:off x="4223792" y="836712"/>
              <a:ext cx="3368233" cy="461665"/>
            </a:xfrm>
            <a:prstGeom prst="rect">
              <a:avLst/>
            </a:prstGeom>
            <a:noFill/>
          </p:spPr>
          <p:txBody>
            <a:bodyPr wrap="square" rtlCol="0">
              <a:spAutoFit/>
            </a:bodyPr>
            <a:lstStyle/>
            <a:p>
              <a:pPr algn="ctr"/>
              <a:r>
                <a:rPr lang="es-ES" sz="2400" dirty="0">
                  <a:solidFill>
                    <a:srgbClr val="00B050"/>
                  </a:solidFill>
                </a:rPr>
                <a:t>Prior</a:t>
              </a:r>
            </a:p>
          </p:txBody>
        </p:sp>
      </p:gr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A90BBB7C-EA3F-F045-9E3D-AEFDFD107C81}"/>
                  </a:ext>
                </a:extLst>
              </p:cNvPr>
              <p:cNvSpPr/>
              <p:nvPr/>
            </p:nvSpPr>
            <p:spPr>
              <a:xfrm>
                <a:off x="879677" y="3021326"/>
                <a:ext cx="9653287" cy="124579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𝑝</m:t>
                      </m:r>
                      <m:d>
                        <m:dPr>
                          <m:ctrlPr>
                            <a:rPr lang="es-ES" sz="3600" b="0" i="1" smtClean="0">
                              <a:latin typeface="Cambria Math" panose="02040503050406030204" pitchFamily="18" charset="0"/>
                            </a:rPr>
                          </m:ctrlPr>
                        </m:dPr>
                        <m:e>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1</m:t>
                              </m:r>
                            </m:sub>
                          </m:sSub>
                        </m:e>
                        <m:e>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e>
                      </m:d>
                      <m:r>
                        <a:rPr lang="es-ES" sz="3600" b="0" i="1" smtClean="0">
                          <a:latin typeface="Cambria Math" panose="02040503050406030204" pitchFamily="18" charset="0"/>
                        </a:rPr>
                        <m:t>=</m:t>
                      </m:r>
                      <m:f>
                        <m:fPr>
                          <m:ctrlPr>
                            <a:rPr lang="es-ES" sz="3600" b="0" i="1" smtClean="0">
                              <a:latin typeface="Cambria Math" panose="02040503050406030204" pitchFamily="18" charset="0"/>
                            </a:rPr>
                          </m:ctrlPr>
                        </m:fPr>
                        <m:num>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1</m:t>
                              </m:r>
                            </m:sub>
                          </m:sSub>
                          <m:r>
                            <a:rPr lang="es-ES" sz="3600" b="0" i="1" smtClean="0">
                              <a:latin typeface="Cambria Math" panose="02040503050406030204" pitchFamily="18" charset="0"/>
                            </a:rPr>
                            <m:t>)</m:t>
                          </m:r>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b="0" i="1" smtClean="0">
                                  <a:latin typeface="Cambria Math" panose="02040503050406030204" pitchFamily="18" charset="0"/>
                                </a:rPr>
                                <m:t>1</m:t>
                              </m:r>
                            </m:sub>
                          </m:sSub>
                          <m:r>
                            <a:rPr lang="es-ES" sz="3600" b="0" i="1" smtClean="0">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den>
                      </m:f>
                    </m:oMath>
                  </m:oMathPara>
                </a14:m>
                <a:endParaRPr lang="es-ES" sz="3600" dirty="0"/>
              </a:p>
            </p:txBody>
          </p:sp>
        </mc:Choice>
        <mc:Fallback>
          <p:sp>
            <p:nvSpPr>
              <p:cNvPr id="13" name="Rectangle 12">
                <a:extLst>
                  <a:ext uri="{FF2B5EF4-FFF2-40B4-BE49-F238E27FC236}">
                    <a16:creationId xmlns:a16="http://schemas.microsoft.com/office/drawing/2014/main" id="{A90BBB7C-EA3F-F045-9E3D-AEFDFD107C81}"/>
                  </a:ext>
                </a:extLst>
              </p:cNvPr>
              <p:cNvSpPr>
                <a:spLocks noRot="1" noChangeAspect="1" noMove="1" noResize="1" noEditPoints="1" noAdjustHandles="1" noChangeArrowheads="1" noChangeShapeType="1" noTextEdit="1"/>
              </p:cNvSpPr>
              <p:nvPr/>
            </p:nvSpPr>
            <p:spPr>
              <a:xfrm>
                <a:off x="879677" y="3021326"/>
                <a:ext cx="9653287" cy="1245790"/>
              </a:xfrm>
              <a:prstGeom prst="rect">
                <a:avLst/>
              </a:prstGeom>
              <a:blipFill>
                <a:blip r:embed="rId3"/>
                <a:stretch>
                  <a:fillRect b="-12121"/>
                </a:stretch>
              </a:blipFill>
            </p:spPr>
            <p:txBody>
              <a:bodyPr/>
              <a:lstStyle/>
              <a:p>
                <a:r>
                  <a:rPr lang="es-ES">
                    <a:noFill/>
                  </a:rPr>
                  <a:t> </a:t>
                </a:r>
              </a:p>
            </p:txBody>
          </p:sp>
        </mc:Fallback>
      </mc:AlternateContent>
      <p:grpSp>
        <p:nvGrpSpPr>
          <p:cNvPr id="16" name="Group 15">
            <a:extLst>
              <a:ext uri="{FF2B5EF4-FFF2-40B4-BE49-F238E27FC236}">
                <a16:creationId xmlns:a16="http://schemas.microsoft.com/office/drawing/2014/main" id="{DC945FF9-661B-2641-A1F2-F00DF969B4DC}"/>
              </a:ext>
            </a:extLst>
          </p:cNvPr>
          <p:cNvGrpSpPr/>
          <p:nvPr/>
        </p:nvGrpSpPr>
        <p:grpSpPr>
          <a:xfrm>
            <a:off x="150472" y="4490977"/>
            <a:ext cx="11111698" cy="1943520"/>
            <a:chOff x="150472" y="4490977"/>
            <a:chExt cx="11111698" cy="1943520"/>
          </a:xfrm>
        </p:grpSpPr>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916F9B8E-A7D9-344A-9B65-B408F769819D}"/>
                    </a:ext>
                  </a:extLst>
                </p:cNvPr>
                <p:cNvSpPr/>
                <p:nvPr/>
              </p:nvSpPr>
              <p:spPr>
                <a:xfrm>
                  <a:off x="150472" y="5168766"/>
                  <a:ext cx="11111698" cy="126573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s-ES" sz="3600" b="0" i="1" smtClean="0">
                                <a:latin typeface="Cambria Math" panose="02040503050406030204" pitchFamily="18" charset="0"/>
                              </a:rPr>
                            </m:ctrlPr>
                          </m:fPr>
                          <m:num>
                            <m:r>
                              <a:rPr lang="es-ES" sz="3600" i="1">
                                <a:latin typeface="Cambria Math" panose="02040503050406030204" pitchFamily="18" charset="0"/>
                              </a:rPr>
                              <m:t>𝑝</m:t>
                            </m:r>
                            <m:d>
                              <m:dPr>
                                <m:ctrlPr>
                                  <a:rPr lang="es-ES" sz="3600" i="1">
                                    <a:latin typeface="Cambria Math" panose="02040503050406030204" pitchFamily="18" charset="0"/>
                                  </a:rPr>
                                </m:ctrlPr>
                              </m:dPr>
                              <m:e>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b="0" i="1" smtClean="0">
                                        <a:latin typeface="Cambria Math" panose="02040503050406030204" pitchFamily="18" charset="0"/>
                                      </a:rPr>
                                      <m:t>0</m:t>
                                    </m:r>
                                  </m:sub>
                                </m:sSub>
                              </m:e>
                              <m:e>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e>
                            </m:d>
                          </m:num>
                          <m:den>
                            <m:r>
                              <a:rPr lang="es-ES" sz="3600" i="1">
                                <a:latin typeface="Cambria Math" panose="02040503050406030204" pitchFamily="18" charset="0"/>
                              </a:rPr>
                              <m:t>𝑝</m:t>
                            </m:r>
                            <m:d>
                              <m:dPr>
                                <m:ctrlPr>
                                  <a:rPr lang="es-ES" sz="3600" i="1">
                                    <a:latin typeface="Cambria Math" panose="02040503050406030204" pitchFamily="18" charset="0"/>
                                  </a:rPr>
                                </m:ctrlPr>
                              </m:dPr>
                              <m:e>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e>
                              <m:e>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e>
                            </m:d>
                          </m:den>
                        </m:f>
                        <m:r>
                          <a:rPr lang="es-ES" sz="3600" b="0" i="1" smtClean="0">
                            <a:latin typeface="Cambria Math" panose="02040503050406030204" pitchFamily="18" charset="0"/>
                          </a:rPr>
                          <m:t>=</m:t>
                        </m:r>
                        <m:f>
                          <m:fPr>
                            <m:ctrlPr>
                              <a:rPr lang="es-ES" sz="3600" b="0" i="1" smtClean="0">
                                <a:latin typeface="Cambria Math" panose="02040503050406030204" pitchFamily="18" charset="0"/>
                              </a:rPr>
                            </m:ctrlPr>
                          </m:fPr>
                          <m:num>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0</m:t>
                                </m:r>
                              </m:sub>
                            </m:sSub>
                            <m:r>
                              <a:rPr lang="es-ES" sz="3600" b="0" i="1" smtClean="0">
                                <a:latin typeface="Cambria Math" panose="02040503050406030204" pitchFamily="18" charset="0"/>
                              </a:rPr>
                              <m:t>)</m:t>
                            </m:r>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b="0" i="1" smtClean="0">
                                    <a:latin typeface="Cambria Math" panose="02040503050406030204" pitchFamily="18" charset="0"/>
                                  </a:rPr>
                                  <m:t>1</m:t>
                                </m:r>
                              </m:sub>
                            </m:sSub>
                            <m:r>
                              <a:rPr lang="es-ES" sz="3600" b="0" i="1" smtClean="0">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den>
                        </m:f>
                      </m:oMath>
                    </m:oMathPara>
                  </a14:m>
                  <a:endParaRPr lang="es-ES" sz="3600" dirty="0"/>
                </a:p>
              </p:txBody>
            </p:sp>
          </mc:Choice>
          <mc:Fallback>
            <p:sp>
              <p:nvSpPr>
                <p:cNvPr id="14" name="Rectangle 13">
                  <a:extLst>
                    <a:ext uri="{FF2B5EF4-FFF2-40B4-BE49-F238E27FC236}">
                      <a16:creationId xmlns:a16="http://schemas.microsoft.com/office/drawing/2014/main" id="{916F9B8E-A7D9-344A-9B65-B408F769819D}"/>
                    </a:ext>
                  </a:extLst>
                </p:cNvPr>
                <p:cNvSpPr>
                  <a:spLocks noRot="1" noChangeAspect="1" noMove="1" noResize="1" noEditPoints="1" noAdjustHandles="1" noChangeArrowheads="1" noChangeShapeType="1" noTextEdit="1"/>
                </p:cNvSpPr>
                <p:nvPr/>
              </p:nvSpPr>
              <p:spPr>
                <a:xfrm>
                  <a:off x="150472" y="5168766"/>
                  <a:ext cx="11111698" cy="1265731"/>
                </a:xfrm>
                <a:prstGeom prst="rect">
                  <a:avLst/>
                </a:prstGeom>
                <a:blipFill>
                  <a:blip r:embed="rId4"/>
                  <a:stretch>
                    <a:fillRect b="-10891"/>
                  </a:stretch>
                </a:blipFill>
              </p:spPr>
              <p:txBody>
                <a:bodyPr/>
                <a:lstStyle/>
                <a:p>
                  <a:r>
                    <a:rPr lang="es-ES">
                      <a:noFill/>
                    </a:rPr>
                    <a:t> </a:t>
                  </a:r>
                </a:p>
              </p:txBody>
            </p:sp>
          </mc:Fallback>
        </mc:AlternateContent>
        <p:sp>
          <p:nvSpPr>
            <p:cNvPr id="15" name="TextBox 14">
              <a:extLst>
                <a:ext uri="{FF2B5EF4-FFF2-40B4-BE49-F238E27FC236}">
                  <a16:creationId xmlns:a16="http://schemas.microsoft.com/office/drawing/2014/main" id="{DD224E41-5A83-6340-93EA-17B276C0BA1A}"/>
                </a:ext>
              </a:extLst>
            </p:cNvPr>
            <p:cNvSpPr txBox="1"/>
            <p:nvPr/>
          </p:nvSpPr>
          <p:spPr>
            <a:xfrm>
              <a:off x="451413" y="4490977"/>
              <a:ext cx="4224759" cy="523220"/>
            </a:xfrm>
            <a:prstGeom prst="rect">
              <a:avLst/>
            </a:prstGeom>
            <a:noFill/>
          </p:spPr>
          <p:txBody>
            <a:bodyPr wrap="square" rtlCol="0">
              <a:spAutoFit/>
            </a:bodyPr>
            <a:lstStyle/>
            <a:p>
              <a:r>
                <a:rPr lang="es-ES" sz="2800" dirty="0" err="1"/>
                <a:t>Probability</a:t>
              </a:r>
              <a:r>
                <a:rPr lang="es-ES" sz="2800" dirty="0"/>
                <a:t> Ratio:</a:t>
              </a:r>
            </a:p>
          </p:txBody>
        </p:sp>
      </p:grpSp>
    </p:spTree>
    <p:extLst>
      <p:ext uri="{BB962C8B-B14F-4D97-AF65-F5344CB8AC3E}">
        <p14:creationId xmlns:p14="http://schemas.microsoft.com/office/powerpoint/2010/main" val="10799345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hat is a decision?"/>
          <p:cNvSpPr txBox="1"/>
          <p:nvPr/>
        </p:nvSpPr>
        <p:spPr>
          <a:xfrm>
            <a:off x="4135922" y="25449"/>
            <a:ext cx="3282951"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200">
                <a:latin typeface="Palatino"/>
                <a:ea typeface="Palatino"/>
                <a:cs typeface="Palatino"/>
                <a:sym typeface="Palatino"/>
              </a:defRPr>
            </a:lvl1pPr>
          </a:lstStyle>
          <a:p>
            <a:r>
              <a:rPr sz="2953"/>
              <a:t>What is a decision?</a:t>
            </a:r>
          </a:p>
        </p:txBody>
      </p:sp>
      <p:sp>
        <p:nvSpPr>
          <p:cNvPr id="199" name="Decision-making: The exercise of (causal) agency"/>
          <p:cNvSpPr txBox="1"/>
          <p:nvPr/>
        </p:nvSpPr>
        <p:spPr>
          <a:xfrm>
            <a:off x="2787183" y="4028598"/>
            <a:ext cx="6501332" cy="429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300" b="0">
                <a:latin typeface="Palatino"/>
                <a:ea typeface="Palatino"/>
                <a:cs typeface="Palatino"/>
                <a:sym typeface="Palatino"/>
              </a:defRPr>
            </a:lvl1pPr>
          </a:lstStyle>
          <a:p>
            <a:r>
              <a:rPr sz="2320"/>
              <a:t>Decision-making: The exercise of (causal) agency</a:t>
            </a:r>
          </a:p>
        </p:txBody>
      </p:sp>
      <p:sp>
        <p:nvSpPr>
          <p:cNvPr id="200" name="What type of physical systems make decisions?"/>
          <p:cNvSpPr txBox="1"/>
          <p:nvPr/>
        </p:nvSpPr>
        <p:spPr>
          <a:xfrm>
            <a:off x="3025554" y="830401"/>
            <a:ext cx="5744842"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marL="388937" indent="-388937" algn="l">
              <a:buSzPct val="145000"/>
              <a:buChar char="•"/>
              <a:defRPr sz="2800" b="0">
                <a:latin typeface="Palatino"/>
                <a:ea typeface="Palatino"/>
                <a:cs typeface="Palatino"/>
                <a:sym typeface="Palatino"/>
              </a:defRPr>
            </a:lvl1pPr>
          </a:lstStyle>
          <a:p>
            <a:r>
              <a:rPr sz="1969"/>
              <a:t>What type of physical systems make decisions?</a:t>
            </a:r>
          </a:p>
        </p:txBody>
      </p:sp>
      <p:grpSp>
        <p:nvGrpSpPr>
          <p:cNvPr id="206" name="Group"/>
          <p:cNvGrpSpPr/>
          <p:nvPr/>
        </p:nvGrpSpPr>
        <p:grpSpPr>
          <a:xfrm>
            <a:off x="1817936" y="1650312"/>
            <a:ext cx="3091160" cy="1510798"/>
            <a:chOff x="0" y="0"/>
            <a:chExt cx="4396314" cy="2148689"/>
          </a:xfrm>
        </p:grpSpPr>
        <p:grpSp>
          <p:nvGrpSpPr>
            <p:cNvPr id="204" name="Group"/>
            <p:cNvGrpSpPr/>
            <p:nvPr/>
          </p:nvGrpSpPr>
          <p:grpSpPr>
            <a:xfrm>
              <a:off x="-1" y="0"/>
              <a:ext cx="4396316" cy="1706581"/>
              <a:chOff x="0" y="0"/>
              <a:chExt cx="4396314" cy="1706579"/>
            </a:xfrm>
          </p:grpSpPr>
          <p:pic>
            <p:nvPicPr>
              <p:cNvPr id="201" name="pool-cue-tip.jpg" descr="pool-cue-tip.jpg"/>
              <p:cNvPicPr>
                <a:picLocks noChangeAspect="1"/>
              </p:cNvPicPr>
              <p:nvPr/>
            </p:nvPicPr>
            <p:blipFill>
              <a:blip r:embed="rId2">
                <a:extLst/>
              </a:blip>
              <a:srcRect t="18804"/>
              <a:stretch>
                <a:fillRect/>
              </a:stretch>
            </p:blipFill>
            <p:spPr>
              <a:xfrm>
                <a:off x="0" y="513332"/>
                <a:ext cx="2059111" cy="683963"/>
              </a:xfrm>
              <a:prstGeom prst="rect">
                <a:avLst/>
              </a:prstGeom>
              <a:ln w="12700" cap="flat">
                <a:noFill/>
                <a:miter lim="400000"/>
              </a:ln>
              <a:effectLst/>
            </p:spPr>
          </p:pic>
          <p:sp>
            <p:nvSpPr>
              <p:cNvPr id="202" name="Arrow"/>
              <p:cNvSpPr/>
              <p:nvPr/>
            </p:nvSpPr>
            <p:spPr>
              <a:xfrm rot="21000000">
                <a:off x="1939734" y="206260"/>
                <a:ext cx="2425502" cy="570160"/>
              </a:xfrm>
              <a:prstGeom prst="rightArrow">
                <a:avLst>
                  <a:gd name="adj1" fmla="val 61781"/>
                  <a:gd name="adj2" fmla="val 146429"/>
                </a:avLst>
              </a:prstGeom>
              <a:solidFill>
                <a:srgbClr val="000000"/>
              </a:solidFill>
              <a:ln w="12700" cap="flat">
                <a:noFill/>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203" name="Arrow"/>
              <p:cNvSpPr/>
              <p:nvPr/>
            </p:nvSpPr>
            <p:spPr>
              <a:xfrm rot="600000">
                <a:off x="1939734" y="930160"/>
                <a:ext cx="2425502" cy="570160"/>
              </a:xfrm>
              <a:prstGeom prst="rightArrow">
                <a:avLst>
                  <a:gd name="adj1" fmla="val 61781"/>
                  <a:gd name="adj2" fmla="val 146429"/>
                </a:avLst>
              </a:prstGeom>
              <a:solidFill>
                <a:srgbClr val="000000"/>
              </a:solidFill>
              <a:ln w="12700" cap="flat">
                <a:noFill/>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grpSp>
        <p:sp>
          <p:nvSpPr>
            <p:cNvPr id="205" name="?"/>
            <p:cNvSpPr/>
            <p:nvPr/>
          </p:nvSpPr>
          <p:spPr>
            <a:xfrm>
              <a:off x="1381852" y="87869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a:defRPr sz="2600">
                  <a:latin typeface="Helvetica"/>
                  <a:ea typeface="Helvetica"/>
                  <a:cs typeface="Helvetica"/>
                  <a:sym typeface="Helvetica"/>
                </a:defRPr>
              </a:lvl1pPr>
            </a:lstStyle>
            <a:p>
              <a:r>
                <a:rPr sz="1828"/>
                <a:t>?</a:t>
              </a:r>
            </a:p>
          </p:txBody>
        </p:sp>
      </p:grpSp>
      <p:grpSp>
        <p:nvGrpSpPr>
          <p:cNvPr id="209" name="Rectangle"/>
          <p:cNvGrpSpPr/>
          <p:nvPr/>
        </p:nvGrpSpPr>
        <p:grpSpPr>
          <a:xfrm>
            <a:off x="2059181" y="4649358"/>
            <a:ext cx="8073638" cy="1952106"/>
            <a:chOff x="0" y="0"/>
            <a:chExt cx="11482506" cy="2776328"/>
          </a:xfrm>
        </p:grpSpPr>
        <p:sp>
          <p:nvSpPr>
            <p:cNvPr id="208" name="Rectangle"/>
            <p:cNvSpPr/>
            <p:nvPr/>
          </p:nvSpPr>
          <p:spPr>
            <a:xfrm>
              <a:off x="50800" y="50800"/>
              <a:ext cx="11380907" cy="2674729"/>
            </a:xfrm>
            <a:prstGeom prst="rect">
              <a:avLst/>
            </a:prstGeom>
            <a:solidFill>
              <a:srgbClr val="FFFFFF"/>
            </a:solidFill>
            <a:ln>
              <a:noFill/>
            </a:ln>
            <a:effectLst/>
          </p:spPr>
          <p:txBody>
            <a:bodyPr wrap="square" lIns="35719" tIns="35719" rIns="35719" bIns="35719" numCol="1" anchor="ctr">
              <a:noAutofit/>
            </a:bodyPr>
            <a:lstStyle/>
            <a:p>
              <a:pPr>
                <a:defRPr sz="2200" b="0">
                  <a:solidFill>
                    <a:srgbClr val="FFFFFF"/>
                  </a:solidFill>
                  <a:latin typeface="+mn-lt"/>
                  <a:ea typeface="+mn-ea"/>
                  <a:cs typeface="+mn-cs"/>
                  <a:sym typeface="Helvetica Neue Medium"/>
                </a:defRPr>
              </a:pPr>
              <a:endParaRPr sz="1547"/>
            </a:p>
          </p:txBody>
        </p:sp>
        <p:pic>
          <p:nvPicPr>
            <p:cNvPr id="207" name="Rectangle Rectangle" descr="Rectangle Rectangle"/>
            <p:cNvPicPr>
              <a:picLocks/>
            </p:cNvPicPr>
            <p:nvPr/>
          </p:nvPicPr>
          <p:blipFill>
            <a:blip r:embed="rId3">
              <a:extLst/>
            </a:blip>
            <a:stretch>
              <a:fillRect/>
            </a:stretch>
          </p:blipFill>
          <p:spPr>
            <a:xfrm>
              <a:off x="0" y="0"/>
              <a:ext cx="11482507" cy="2776329"/>
            </a:xfrm>
            <a:prstGeom prst="rect">
              <a:avLst/>
            </a:prstGeom>
            <a:effectLst/>
          </p:spPr>
        </p:pic>
      </p:grpSp>
      <p:sp>
        <p:nvSpPr>
          <p:cNvPr id="210" name="To study it experimentally we need a situation where, given the…"/>
          <p:cNvSpPr txBox="1"/>
          <p:nvPr/>
        </p:nvSpPr>
        <p:spPr>
          <a:xfrm>
            <a:off x="2513113" y="4859175"/>
            <a:ext cx="6912791" cy="15324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700" b="0">
                <a:latin typeface="Palatino"/>
                <a:ea typeface="Palatino"/>
                <a:cs typeface="Palatino"/>
                <a:sym typeface="Palatino"/>
              </a:defRPr>
            </a:pPr>
            <a:r>
              <a:rPr sz="1898" dirty="0"/>
              <a:t>To study it experimentally we need a situation where, given the</a:t>
            </a:r>
          </a:p>
          <a:p>
            <a:pPr>
              <a:defRPr sz="2700" b="0">
                <a:latin typeface="Palatino"/>
                <a:ea typeface="Palatino"/>
                <a:cs typeface="Palatino"/>
                <a:sym typeface="Palatino"/>
              </a:defRPr>
            </a:pPr>
            <a:r>
              <a:rPr sz="1898" dirty="0"/>
              <a:t>environment, there is uncertainty as to which action to select.</a:t>
            </a:r>
          </a:p>
          <a:p>
            <a:pPr>
              <a:defRPr sz="2700" b="0">
                <a:latin typeface="Palatino"/>
                <a:ea typeface="Palatino"/>
                <a:cs typeface="Palatino"/>
                <a:sym typeface="Palatino"/>
              </a:defRPr>
            </a:pPr>
            <a:endParaRPr sz="1898" dirty="0"/>
          </a:p>
          <a:p>
            <a:pPr>
              <a:defRPr sz="2700" b="0">
                <a:latin typeface="Palatino"/>
                <a:ea typeface="Palatino"/>
                <a:cs typeface="Palatino"/>
                <a:sym typeface="Palatino"/>
              </a:defRPr>
            </a:pPr>
            <a:r>
              <a:rPr sz="1898" dirty="0"/>
              <a:t>Deciding will imply the resolution of that uncertainty by </a:t>
            </a:r>
          </a:p>
          <a:p>
            <a:pPr>
              <a:defRPr sz="2700" b="0">
                <a:latin typeface="Palatino"/>
                <a:ea typeface="Palatino"/>
                <a:cs typeface="Palatino"/>
                <a:sym typeface="Palatino"/>
              </a:defRPr>
            </a:pPr>
            <a:r>
              <a:rPr lang="es-ES" sz="1898" dirty="0"/>
              <a:t>s</a:t>
            </a:r>
            <a:r>
              <a:rPr sz="1898" dirty="0" err="1"/>
              <a:t>ome</a:t>
            </a:r>
            <a:r>
              <a:rPr sz="1898" dirty="0"/>
              <a:t> process inside the </a:t>
            </a:r>
            <a:r>
              <a:rPr lang="es-ES" sz="1898" dirty="0" err="1"/>
              <a:t>brain’s</a:t>
            </a:r>
            <a:r>
              <a:rPr lang="es-ES" sz="1898" dirty="0"/>
              <a:t> </a:t>
            </a:r>
            <a:r>
              <a:rPr sz="1898" dirty="0"/>
              <a:t>agent.</a:t>
            </a:r>
          </a:p>
        </p:txBody>
      </p:sp>
      <p:pic>
        <p:nvPicPr>
          <p:cNvPr id="15" name="Picture 14">
            <a:extLst>
              <a:ext uri="{FF2B5EF4-FFF2-40B4-BE49-F238E27FC236}">
                <a16:creationId xmlns:a16="http://schemas.microsoft.com/office/drawing/2014/main" id="{BA06C4C9-A26D-224A-97A1-25744AF49E76}"/>
              </a:ext>
            </a:extLst>
          </p:cNvPr>
          <p:cNvPicPr>
            <a:picLocks noChangeAspect="1"/>
          </p:cNvPicPr>
          <p:nvPr/>
        </p:nvPicPr>
        <p:blipFill rotWithShape="1">
          <a:blip r:embed="rId4"/>
          <a:srcRect r="50593"/>
          <a:stretch/>
        </p:blipFill>
        <p:spPr>
          <a:xfrm>
            <a:off x="4884234" y="1252653"/>
            <a:ext cx="970156" cy="989979"/>
          </a:xfrm>
          <a:prstGeom prst="rect">
            <a:avLst/>
          </a:prstGeom>
        </p:spPr>
      </p:pic>
      <p:pic>
        <p:nvPicPr>
          <p:cNvPr id="16" name="Picture 15">
            <a:extLst>
              <a:ext uri="{FF2B5EF4-FFF2-40B4-BE49-F238E27FC236}">
                <a16:creationId xmlns:a16="http://schemas.microsoft.com/office/drawing/2014/main" id="{674401D8-4F84-AE4B-9C50-2151A5D163A2}"/>
              </a:ext>
            </a:extLst>
          </p:cNvPr>
          <p:cNvPicPr>
            <a:picLocks noChangeAspect="1"/>
          </p:cNvPicPr>
          <p:nvPr/>
        </p:nvPicPr>
        <p:blipFill rotWithShape="1">
          <a:blip r:embed="rId4"/>
          <a:srcRect l="50198"/>
          <a:stretch/>
        </p:blipFill>
        <p:spPr>
          <a:xfrm>
            <a:off x="4939990" y="2266073"/>
            <a:ext cx="1022081" cy="1034688"/>
          </a:xfrm>
          <a:prstGeom prst="rect">
            <a:avLst/>
          </a:prstGeom>
        </p:spPr>
      </p:pic>
    </p:spTree>
    <p:extLst>
      <p:ext uri="{BB962C8B-B14F-4D97-AF65-F5344CB8AC3E}">
        <p14:creationId xmlns:p14="http://schemas.microsoft.com/office/powerpoint/2010/main" val="4106803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D224E41-5A83-6340-93EA-17B276C0BA1A}"/>
              </a:ext>
            </a:extLst>
          </p:cNvPr>
          <p:cNvSpPr txBox="1"/>
          <p:nvPr/>
        </p:nvSpPr>
        <p:spPr>
          <a:xfrm>
            <a:off x="451413" y="544010"/>
            <a:ext cx="6109808" cy="707886"/>
          </a:xfrm>
          <a:prstGeom prst="rect">
            <a:avLst/>
          </a:prstGeom>
          <a:noFill/>
        </p:spPr>
        <p:txBody>
          <a:bodyPr wrap="square" rtlCol="0">
            <a:spAutoFit/>
          </a:bodyPr>
          <a:lstStyle/>
          <a:p>
            <a:r>
              <a:rPr lang="es-ES" sz="4000" dirty="0"/>
              <a:t>Log </a:t>
            </a:r>
            <a:r>
              <a:rPr lang="es-ES" sz="4000" dirty="0" err="1"/>
              <a:t>Probability</a:t>
            </a:r>
            <a:r>
              <a:rPr lang="es-ES" sz="4000" dirty="0"/>
              <a:t> Ratio:</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687C2C1-663A-324A-83ED-B098EA832F49}"/>
                  </a:ext>
                </a:extLst>
              </p:cNvPr>
              <p:cNvSpPr/>
              <p:nvPr/>
            </p:nvSpPr>
            <p:spPr>
              <a:xfrm>
                <a:off x="0" y="1760911"/>
                <a:ext cx="9595412" cy="124579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3600" i="1">
                          <a:latin typeface="Cambria Math" panose="02040503050406030204" pitchFamily="18" charset="0"/>
                        </a:rPr>
                        <m:t>𝐿𝐿𝑅</m:t>
                      </m:r>
                      <m:r>
                        <a:rPr lang="es-ES" sz="3600" b="0" i="1" smtClean="0">
                          <a:latin typeface="Cambria Math" panose="02040503050406030204" pitchFamily="18" charset="0"/>
                        </a:rPr>
                        <m:t>=</m:t>
                      </m:r>
                      <m:r>
                        <a:rPr lang="es-ES" sz="3600" i="1">
                          <a:latin typeface="Cambria Math" panose="02040503050406030204" pitchFamily="18" charset="0"/>
                        </a:rPr>
                        <m:t>𝑙𝑜𝑔</m:t>
                      </m:r>
                      <m:d>
                        <m:dPr>
                          <m:ctrlPr>
                            <a:rPr lang="es-ES" sz="3600" i="1">
                              <a:latin typeface="Cambria Math" panose="02040503050406030204" pitchFamily="18" charset="0"/>
                            </a:rPr>
                          </m:ctrlPr>
                        </m:dPr>
                        <m:e>
                          <m:f>
                            <m:fPr>
                              <m:ctrlPr>
                                <a:rPr lang="es-ES" sz="3600" i="1">
                                  <a:latin typeface="Cambria Math" panose="02040503050406030204" pitchFamily="18" charset="0"/>
                                </a:rPr>
                              </m:ctrlPr>
                            </m:fPr>
                            <m:num>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0</m:t>
                                  </m:r>
                                </m:sub>
                              </m:sSub>
                              <m:r>
                                <a:rPr lang="es-ES" sz="3600" i="1">
                                  <a:latin typeface="Cambria Math" panose="02040503050406030204" pitchFamily="18" charset="0"/>
                                </a:rPr>
                                <m:t>)</m:t>
                              </m:r>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den>
                          </m:f>
                        </m:e>
                      </m:d>
                      <m:r>
                        <a:rPr lang="es-ES" sz="3600" b="0" i="1" smtClean="0">
                          <a:latin typeface="Cambria Math" panose="02040503050406030204" pitchFamily="18" charset="0"/>
                        </a:rPr>
                        <m:t>=</m:t>
                      </m:r>
                    </m:oMath>
                  </m:oMathPara>
                </a14:m>
                <a:endParaRPr lang="es-ES" sz="3600" dirty="0"/>
              </a:p>
            </p:txBody>
          </p:sp>
        </mc:Choice>
        <mc:Fallback>
          <p:sp>
            <p:nvSpPr>
              <p:cNvPr id="16" name="Rectangle 15">
                <a:extLst>
                  <a:ext uri="{FF2B5EF4-FFF2-40B4-BE49-F238E27FC236}">
                    <a16:creationId xmlns:a16="http://schemas.microsoft.com/office/drawing/2014/main" id="{8687C2C1-663A-324A-83ED-B098EA832F49}"/>
                  </a:ext>
                </a:extLst>
              </p:cNvPr>
              <p:cNvSpPr>
                <a:spLocks noRot="1" noChangeAspect="1" noMove="1" noResize="1" noEditPoints="1" noAdjustHandles="1" noChangeArrowheads="1" noChangeShapeType="1" noTextEdit="1"/>
              </p:cNvSpPr>
              <p:nvPr/>
            </p:nvSpPr>
            <p:spPr>
              <a:xfrm>
                <a:off x="0" y="1760911"/>
                <a:ext cx="9595412" cy="1245790"/>
              </a:xfrm>
              <a:prstGeom prst="rect">
                <a:avLst/>
              </a:prstGeom>
              <a:blipFill>
                <a:blip r:embed="rId2"/>
                <a:stretch>
                  <a:fillRect b="-12121"/>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63C94C51-7711-3844-B009-47FC2DD63A11}"/>
                  </a:ext>
                </a:extLst>
              </p:cNvPr>
              <p:cNvSpPr/>
              <p:nvPr/>
            </p:nvSpPr>
            <p:spPr>
              <a:xfrm>
                <a:off x="-196629" y="3615432"/>
                <a:ext cx="12512233" cy="165006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m:t>
                      </m:r>
                      <m:r>
                        <a:rPr lang="es-ES" sz="3600" i="1">
                          <a:latin typeface="Cambria Math" panose="02040503050406030204" pitchFamily="18" charset="0"/>
                        </a:rPr>
                        <m:t>𝑙𝑜𝑔</m:t>
                      </m:r>
                      <m:d>
                        <m:dPr>
                          <m:ctrlPr>
                            <a:rPr lang="es-ES" sz="3600" i="1" smtClean="0">
                              <a:latin typeface="Cambria Math" panose="02040503050406030204" pitchFamily="18" charset="0"/>
                            </a:rPr>
                          </m:ctrlPr>
                        </m:dPr>
                        <m:e>
                          <m:f>
                            <m:fPr>
                              <m:ctrlPr>
                                <a:rPr lang="es-ES" sz="3600" i="1" smtClean="0">
                                  <a:latin typeface="Cambria Math" panose="02040503050406030204" pitchFamily="18" charset="0"/>
                                </a:rPr>
                              </m:ctrlPr>
                            </m:fPr>
                            <m:num>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0</m:t>
                                  </m:r>
                                </m:sub>
                              </m:sSub>
                              <m:r>
                                <a:rPr lang="es-ES" sz="3600" i="1">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den>
                          </m:f>
                          <m:nary>
                            <m:naryPr>
                              <m:chr m:val="∏"/>
                              <m:ctrlPr>
                                <a:rPr lang="es-ES" sz="3600" i="1" smtClean="0">
                                  <a:latin typeface="Cambria Math" panose="02040503050406030204" pitchFamily="18" charset="0"/>
                                </a:rPr>
                              </m:ctrlPr>
                            </m:naryPr>
                            <m:sub>
                              <m:r>
                                <m:rPr>
                                  <m:brk m:alnAt="23"/>
                                </m:rPr>
                                <a:rPr lang="es-ES" sz="3600" b="0" i="1" smtClean="0">
                                  <a:latin typeface="Cambria Math" panose="02040503050406030204" pitchFamily="18" charset="0"/>
                                </a:rPr>
                                <m:t>𝑖</m:t>
                              </m:r>
                              <m:r>
                                <a:rPr lang="es-ES" sz="3600" b="0" i="1" smtClean="0">
                                  <a:latin typeface="Cambria Math" panose="02040503050406030204" pitchFamily="18" charset="0"/>
                                </a:rPr>
                                <m:t>=1</m:t>
                              </m:r>
                            </m:sub>
                            <m:sup>
                              <m:r>
                                <a:rPr lang="es-ES" sz="3600" b="0" i="1" smtClean="0">
                                  <a:latin typeface="Cambria Math" panose="02040503050406030204" pitchFamily="18" charset="0"/>
                                </a:rPr>
                                <m:t>𝑁</m:t>
                              </m:r>
                            </m:sup>
                            <m:e>
                              <m:f>
                                <m:fPr>
                                  <m:ctrlPr>
                                    <a:rPr lang="es-ES" sz="3600" i="1">
                                      <a:latin typeface="Cambria Math" panose="02040503050406030204" pitchFamily="18" charset="0"/>
                                    </a:rPr>
                                  </m:ctrlPr>
                                </m:fPr>
                                <m:num>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b="0" i="1" smtClean="0">
                                          <a:latin typeface="Cambria Math" panose="02040503050406030204" pitchFamily="18" charset="0"/>
                                        </a:rPr>
                                        <m:t>𝑖</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b="0" i="1" smtClean="0">
                                          <a:latin typeface="Cambria Math" panose="02040503050406030204" pitchFamily="18" charset="0"/>
                                        </a:rPr>
                                        <m:t>𝑖</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den>
                              </m:f>
                            </m:e>
                          </m:nary>
                        </m:e>
                      </m:d>
                      <m:r>
                        <a:rPr lang="es-ES" sz="3600" b="0" i="1" smtClean="0">
                          <a:latin typeface="Cambria Math" panose="02040503050406030204" pitchFamily="18" charset="0"/>
                        </a:rPr>
                        <m:t>=</m:t>
                      </m:r>
                      <m:r>
                        <a:rPr lang="es-ES" sz="3600" b="0" i="1" smtClean="0">
                          <a:latin typeface="Cambria Math" panose="02040503050406030204" pitchFamily="18" charset="0"/>
                        </a:rPr>
                        <m:t>𝑙𝑜𝑔</m:t>
                      </m:r>
                      <m:f>
                        <m:fPr>
                          <m:ctrlPr>
                            <a:rPr lang="es-ES" sz="3600" i="1">
                              <a:latin typeface="Cambria Math" panose="02040503050406030204" pitchFamily="18" charset="0"/>
                            </a:rPr>
                          </m:ctrlPr>
                        </m:fPr>
                        <m:num>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0</m:t>
                              </m:r>
                            </m:sub>
                          </m:sSub>
                          <m:r>
                            <a:rPr lang="es-ES" sz="3600" i="1">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den>
                      </m:f>
                      <m:r>
                        <a:rPr lang="es-ES" sz="3600" b="0" i="1" smtClean="0">
                          <a:latin typeface="Cambria Math" panose="02040503050406030204" pitchFamily="18" charset="0"/>
                        </a:rPr>
                        <m:t>+</m:t>
                      </m:r>
                      <m:nary>
                        <m:naryPr>
                          <m:chr m:val="∑"/>
                          <m:ctrlPr>
                            <a:rPr lang="es-ES" sz="3600" i="1" smtClean="0">
                              <a:latin typeface="Cambria Math" panose="02040503050406030204" pitchFamily="18" charset="0"/>
                            </a:rPr>
                          </m:ctrlPr>
                        </m:naryPr>
                        <m:sub>
                          <m:r>
                            <m:rPr>
                              <m:brk m:alnAt="23"/>
                            </m:rPr>
                            <a:rPr lang="es-ES" sz="3600" b="0" i="1" smtClean="0">
                              <a:latin typeface="Cambria Math" panose="02040503050406030204" pitchFamily="18" charset="0"/>
                            </a:rPr>
                            <m:t>𝑖</m:t>
                          </m:r>
                          <m:r>
                            <a:rPr lang="es-ES" sz="3600" b="0" i="1" smtClean="0">
                              <a:latin typeface="Cambria Math" panose="02040503050406030204" pitchFamily="18" charset="0"/>
                            </a:rPr>
                            <m:t>=1</m:t>
                          </m:r>
                        </m:sub>
                        <m:sup>
                          <m:r>
                            <a:rPr lang="es-ES" sz="3600" b="0" i="1" smtClean="0">
                              <a:latin typeface="Cambria Math" panose="02040503050406030204" pitchFamily="18" charset="0"/>
                            </a:rPr>
                            <m:t>𝑁</m:t>
                          </m:r>
                        </m:sup>
                        <m:e>
                          <m:func>
                            <m:funcPr>
                              <m:ctrlPr>
                                <a:rPr lang="es-ES" sz="3600" b="0" i="1" smtClean="0">
                                  <a:latin typeface="Cambria Math" panose="02040503050406030204" pitchFamily="18" charset="0"/>
                                </a:rPr>
                              </m:ctrlPr>
                            </m:funcPr>
                            <m:fName>
                              <m:r>
                                <m:rPr>
                                  <m:sty m:val="p"/>
                                </m:rPr>
                                <a:rPr lang="es-ES" sz="3600" b="0" i="0" smtClean="0">
                                  <a:latin typeface="Cambria Math" panose="02040503050406030204" pitchFamily="18" charset="0"/>
                                </a:rPr>
                                <m:t>log</m:t>
                              </m:r>
                            </m:fName>
                            <m:e>
                              <m:f>
                                <m:fPr>
                                  <m:ctrlPr>
                                    <a:rPr lang="es-ES" sz="3600" i="1">
                                      <a:latin typeface="Cambria Math" panose="02040503050406030204" pitchFamily="18" charset="0"/>
                                    </a:rPr>
                                  </m:ctrlPr>
                                </m:fPr>
                                <m:num>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𝑖</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𝑖</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den>
                              </m:f>
                            </m:e>
                          </m:func>
                        </m:e>
                      </m:nary>
                    </m:oMath>
                  </m:oMathPara>
                </a14:m>
                <a:endParaRPr lang="es-ES" sz="3600" dirty="0"/>
              </a:p>
            </p:txBody>
          </p:sp>
        </mc:Choice>
        <mc:Fallback>
          <p:sp>
            <p:nvSpPr>
              <p:cNvPr id="17" name="Rectangle 16">
                <a:extLst>
                  <a:ext uri="{FF2B5EF4-FFF2-40B4-BE49-F238E27FC236}">
                    <a16:creationId xmlns:a16="http://schemas.microsoft.com/office/drawing/2014/main" id="{63C94C51-7711-3844-B009-47FC2DD63A11}"/>
                  </a:ext>
                </a:extLst>
              </p:cNvPr>
              <p:cNvSpPr>
                <a:spLocks noRot="1" noChangeAspect="1" noMove="1" noResize="1" noEditPoints="1" noAdjustHandles="1" noChangeArrowheads="1" noChangeShapeType="1" noTextEdit="1"/>
              </p:cNvSpPr>
              <p:nvPr/>
            </p:nvSpPr>
            <p:spPr>
              <a:xfrm>
                <a:off x="-196629" y="3615432"/>
                <a:ext cx="12512233" cy="1650067"/>
              </a:xfrm>
              <a:prstGeom prst="rect">
                <a:avLst/>
              </a:prstGeom>
              <a:blipFill>
                <a:blip r:embed="rId3"/>
                <a:stretch>
                  <a:fillRect t="-106107" b="-163359"/>
                </a:stretch>
              </a:blipFill>
            </p:spPr>
            <p:txBody>
              <a:bodyPr/>
              <a:lstStyle/>
              <a:p>
                <a:r>
                  <a:rPr lang="es-ES">
                    <a:noFill/>
                  </a:rPr>
                  <a:t> </a:t>
                </a:r>
              </a:p>
            </p:txBody>
          </p:sp>
        </mc:Fallback>
      </mc:AlternateContent>
      <p:grpSp>
        <p:nvGrpSpPr>
          <p:cNvPr id="2" name="Group 1">
            <a:extLst>
              <a:ext uri="{FF2B5EF4-FFF2-40B4-BE49-F238E27FC236}">
                <a16:creationId xmlns:a16="http://schemas.microsoft.com/office/drawing/2014/main" id="{F58B7034-E932-5D44-950B-1A7ACF206B58}"/>
              </a:ext>
            </a:extLst>
          </p:cNvPr>
          <p:cNvGrpSpPr/>
          <p:nvPr/>
        </p:nvGrpSpPr>
        <p:grpSpPr>
          <a:xfrm>
            <a:off x="4626215" y="3054261"/>
            <a:ext cx="7468510" cy="826877"/>
            <a:chOff x="4626215" y="3054261"/>
            <a:chExt cx="7468510" cy="826877"/>
          </a:xfrm>
        </p:grpSpPr>
        <p:sp>
          <p:nvSpPr>
            <p:cNvPr id="18" name="Right Bracket 17">
              <a:extLst>
                <a:ext uri="{FF2B5EF4-FFF2-40B4-BE49-F238E27FC236}">
                  <a16:creationId xmlns:a16="http://schemas.microsoft.com/office/drawing/2014/main" id="{443ED55A-0B11-8A4C-BC51-EB8297B49278}"/>
                </a:ext>
              </a:extLst>
            </p:cNvPr>
            <p:cNvSpPr/>
            <p:nvPr/>
          </p:nvSpPr>
          <p:spPr>
            <a:xfrm rot="16200000">
              <a:off x="10159279" y="1997097"/>
              <a:ext cx="300942" cy="3400234"/>
            </a:xfrm>
            <a:prstGeom prst="righ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9" name="Right Bracket 18">
              <a:extLst>
                <a:ext uri="{FF2B5EF4-FFF2-40B4-BE49-F238E27FC236}">
                  <a16:creationId xmlns:a16="http://schemas.microsoft.com/office/drawing/2014/main" id="{CC9C436A-03CE-0E4B-97AC-03AE1BAFBC23}"/>
                </a:ext>
              </a:extLst>
            </p:cNvPr>
            <p:cNvSpPr/>
            <p:nvPr/>
          </p:nvSpPr>
          <p:spPr>
            <a:xfrm rot="16200000">
              <a:off x="7152033" y="2781269"/>
              <a:ext cx="300942" cy="1898796"/>
            </a:xfrm>
            <a:prstGeom prst="righ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0" name="TextBox 19">
              <a:extLst>
                <a:ext uri="{FF2B5EF4-FFF2-40B4-BE49-F238E27FC236}">
                  <a16:creationId xmlns:a16="http://schemas.microsoft.com/office/drawing/2014/main" id="{43ADBB51-9E71-FD4B-9879-EDB0122C25B3}"/>
                </a:ext>
              </a:extLst>
            </p:cNvPr>
            <p:cNvSpPr txBox="1"/>
            <p:nvPr/>
          </p:nvSpPr>
          <p:spPr>
            <a:xfrm>
              <a:off x="8137939" y="3054261"/>
              <a:ext cx="3956786" cy="461665"/>
            </a:xfrm>
            <a:prstGeom prst="rect">
              <a:avLst/>
            </a:prstGeom>
            <a:noFill/>
          </p:spPr>
          <p:txBody>
            <a:bodyPr wrap="square" rtlCol="0">
              <a:spAutoFit/>
            </a:bodyPr>
            <a:lstStyle/>
            <a:p>
              <a:pPr algn="ctr"/>
              <a:r>
                <a:rPr lang="es-ES" sz="2400" dirty="0">
                  <a:solidFill>
                    <a:srgbClr val="0070C0"/>
                  </a:solidFill>
                </a:rPr>
                <a:t>Log </a:t>
              </a:r>
              <a:r>
                <a:rPr lang="es-ES" sz="2400" dirty="0" err="1">
                  <a:solidFill>
                    <a:srgbClr val="0070C0"/>
                  </a:solidFill>
                </a:rPr>
                <a:t>likelihood</a:t>
              </a:r>
              <a:r>
                <a:rPr lang="es-ES" sz="2400" dirty="0">
                  <a:solidFill>
                    <a:srgbClr val="0070C0"/>
                  </a:solidFill>
                </a:rPr>
                <a:t> = </a:t>
              </a:r>
              <a:r>
                <a:rPr lang="es-ES" sz="2400" dirty="0" err="1">
                  <a:solidFill>
                    <a:srgbClr val="0070C0"/>
                  </a:solidFill>
                </a:rPr>
                <a:t>evidence</a:t>
              </a:r>
              <a:r>
                <a:rPr lang="es-ES" sz="2400" dirty="0">
                  <a:solidFill>
                    <a:srgbClr val="0070C0"/>
                  </a:solidFill>
                </a:rPr>
                <a:t> </a:t>
              </a:r>
              <a:r>
                <a:rPr lang="es-ES" sz="2400" i="1" dirty="0" err="1">
                  <a:solidFill>
                    <a:srgbClr val="0070C0"/>
                  </a:solidFill>
                </a:rPr>
                <a:t>e</a:t>
              </a:r>
              <a:r>
                <a:rPr lang="es-ES" sz="2400" i="1" baseline="-25000" dirty="0" err="1">
                  <a:solidFill>
                    <a:srgbClr val="0070C0"/>
                  </a:solidFill>
                </a:rPr>
                <a:t>i</a:t>
              </a:r>
              <a:endParaRPr lang="es-ES" sz="2400" i="1" baseline="-25000" dirty="0">
                <a:solidFill>
                  <a:srgbClr val="0070C0"/>
                </a:solidFill>
              </a:endParaRPr>
            </a:p>
          </p:txBody>
        </p:sp>
        <p:sp>
          <p:nvSpPr>
            <p:cNvPr id="21" name="TextBox 20">
              <a:extLst>
                <a:ext uri="{FF2B5EF4-FFF2-40B4-BE49-F238E27FC236}">
                  <a16:creationId xmlns:a16="http://schemas.microsoft.com/office/drawing/2014/main" id="{48CA9789-8616-764C-898B-B87B9E267230}"/>
                </a:ext>
              </a:extLst>
            </p:cNvPr>
            <p:cNvSpPr txBox="1"/>
            <p:nvPr/>
          </p:nvSpPr>
          <p:spPr>
            <a:xfrm>
              <a:off x="4626215" y="3143470"/>
              <a:ext cx="5274111" cy="461665"/>
            </a:xfrm>
            <a:prstGeom prst="rect">
              <a:avLst/>
            </a:prstGeom>
            <a:noFill/>
          </p:spPr>
          <p:txBody>
            <a:bodyPr wrap="square" rtlCol="0">
              <a:spAutoFit/>
            </a:bodyPr>
            <a:lstStyle/>
            <a:p>
              <a:pPr algn="ctr"/>
              <a:r>
                <a:rPr lang="es-ES" sz="2400" dirty="0">
                  <a:solidFill>
                    <a:srgbClr val="00B050"/>
                  </a:solidFill>
                </a:rPr>
                <a:t>Prior</a:t>
              </a:r>
            </a:p>
          </p:txBody>
        </p:sp>
      </p:grpSp>
    </p:spTree>
    <p:extLst>
      <p:ext uri="{BB962C8B-B14F-4D97-AF65-F5344CB8AC3E}">
        <p14:creationId xmlns:p14="http://schemas.microsoft.com/office/powerpoint/2010/main" val="4016574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Wald, 1947; Wald &amp; Wolfowitz, 1948"/>
          <p:cNvSpPr txBox="1"/>
          <p:nvPr/>
        </p:nvSpPr>
        <p:spPr>
          <a:xfrm>
            <a:off x="6262869" y="615457"/>
            <a:ext cx="3964420" cy="364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821531">
              <a:lnSpc>
                <a:spcPct val="100000"/>
              </a:lnSpc>
              <a:spcBef>
                <a:spcPts val="0"/>
              </a:spcBef>
              <a:defRPr sz="3800">
                <a:latin typeface="Palatino"/>
                <a:ea typeface="Palatino"/>
                <a:cs typeface="Palatino"/>
                <a:sym typeface="Palatino"/>
              </a:defRPr>
            </a:lvl1pPr>
          </a:lstStyle>
          <a:p>
            <a:r>
              <a:rPr sz="1900"/>
              <a:t>Wald, 1947; Wald &amp; Wolfowitz, 1948</a:t>
            </a:r>
          </a:p>
        </p:txBody>
      </p:sp>
      <p:pic>
        <p:nvPicPr>
          <p:cNvPr id="1323" name="Image" descr="Image"/>
          <p:cNvPicPr>
            <a:picLocks noChangeAspect="1"/>
          </p:cNvPicPr>
          <p:nvPr/>
        </p:nvPicPr>
        <p:blipFill>
          <a:blip r:embed="rId2">
            <a:extLst/>
          </a:blip>
          <a:stretch>
            <a:fillRect/>
          </a:stretch>
        </p:blipFill>
        <p:spPr>
          <a:xfrm>
            <a:off x="4759912" y="1516565"/>
            <a:ext cx="1775430" cy="342056"/>
          </a:xfrm>
          <a:prstGeom prst="rect">
            <a:avLst/>
          </a:prstGeom>
          <a:ln w="12700">
            <a:miter lim="400000"/>
          </a:ln>
        </p:spPr>
      </p:pic>
      <p:pic>
        <p:nvPicPr>
          <p:cNvPr id="1382" name="Image" descr="Image"/>
          <p:cNvPicPr>
            <a:picLocks noChangeAspect="1"/>
          </p:cNvPicPr>
          <p:nvPr/>
        </p:nvPicPr>
        <p:blipFill>
          <a:blip r:embed="rId3">
            <a:extLst/>
          </a:blip>
          <a:stretch>
            <a:fillRect/>
          </a:stretch>
        </p:blipFill>
        <p:spPr>
          <a:xfrm>
            <a:off x="6749332" y="1833625"/>
            <a:ext cx="1978518" cy="374315"/>
          </a:xfrm>
          <a:prstGeom prst="rect">
            <a:avLst/>
          </a:prstGeom>
          <a:ln w="12700" cap="flat">
            <a:noFill/>
            <a:miter lim="400000"/>
          </a:ln>
          <a:effectLst/>
        </p:spPr>
      </p:pic>
      <p:pic>
        <p:nvPicPr>
          <p:cNvPr id="1383" name="Image" descr="Image"/>
          <p:cNvPicPr>
            <a:picLocks noChangeAspect="1"/>
          </p:cNvPicPr>
          <p:nvPr/>
        </p:nvPicPr>
        <p:blipFill>
          <a:blip r:embed="rId4">
            <a:extLst/>
          </a:blip>
          <a:stretch>
            <a:fillRect/>
          </a:stretch>
        </p:blipFill>
        <p:spPr>
          <a:xfrm>
            <a:off x="3228991" y="2899251"/>
            <a:ext cx="4429481" cy="334602"/>
          </a:xfrm>
          <a:prstGeom prst="rect">
            <a:avLst/>
          </a:prstGeom>
          <a:ln w="12700" cap="flat">
            <a:noFill/>
            <a:miter lim="400000"/>
          </a:ln>
          <a:effectLst/>
        </p:spPr>
      </p:pic>
      <p:grpSp>
        <p:nvGrpSpPr>
          <p:cNvPr id="1405" name="Group"/>
          <p:cNvGrpSpPr/>
          <p:nvPr/>
        </p:nvGrpSpPr>
        <p:grpSpPr>
          <a:xfrm>
            <a:off x="1142180" y="2965927"/>
            <a:ext cx="8425116" cy="2334293"/>
            <a:chOff x="0" y="-1505103"/>
            <a:chExt cx="16850231" cy="4668583"/>
          </a:xfrm>
        </p:grpSpPr>
        <p:pic>
          <p:nvPicPr>
            <p:cNvPr id="1389" name="Image" descr="Image"/>
            <p:cNvPicPr>
              <a:picLocks noChangeAspect="1"/>
            </p:cNvPicPr>
            <p:nvPr/>
          </p:nvPicPr>
          <p:blipFill>
            <a:blip r:embed="rId5">
              <a:extLst/>
            </a:blip>
            <a:stretch>
              <a:fillRect/>
            </a:stretch>
          </p:blipFill>
          <p:spPr>
            <a:xfrm>
              <a:off x="6745962" y="2445637"/>
              <a:ext cx="2035970" cy="321470"/>
            </a:xfrm>
            <a:prstGeom prst="rect">
              <a:avLst/>
            </a:prstGeom>
            <a:ln w="12700" cap="flat">
              <a:noFill/>
              <a:miter lim="400000"/>
            </a:ln>
            <a:effectLst/>
          </p:spPr>
        </p:pic>
        <p:pic>
          <p:nvPicPr>
            <p:cNvPr id="1390" name="Image" descr="Image"/>
            <p:cNvPicPr>
              <a:picLocks noChangeAspect="1"/>
            </p:cNvPicPr>
            <p:nvPr/>
          </p:nvPicPr>
          <p:blipFill>
            <a:blip r:embed="rId6">
              <a:extLst/>
            </a:blip>
            <a:stretch>
              <a:fillRect/>
            </a:stretch>
          </p:blipFill>
          <p:spPr>
            <a:xfrm>
              <a:off x="6736586" y="1639745"/>
              <a:ext cx="1285876" cy="303610"/>
            </a:xfrm>
            <a:prstGeom prst="rect">
              <a:avLst/>
            </a:prstGeom>
            <a:ln w="12700" cap="flat">
              <a:noFill/>
              <a:miter lim="400000"/>
            </a:ln>
            <a:effectLst/>
          </p:spPr>
        </p:pic>
        <p:pic>
          <p:nvPicPr>
            <p:cNvPr id="1391" name="Image" descr="Image"/>
            <p:cNvPicPr>
              <a:picLocks noChangeAspect="1"/>
            </p:cNvPicPr>
            <p:nvPr/>
          </p:nvPicPr>
          <p:blipFill>
            <a:blip r:embed="rId7">
              <a:extLst/>
            </a:blip>
            <a:stretch>
              <a:fillRect/>
            </a:stretch>
          </p:blipFill>
          <p:spPr>
            <a:xfrm>
              <a:off x="6715762" y="875886"/>
              <a:ext cx="1268018" cy="321470"/>
            </a:xfrm>
            <a:prstGeom prst="rect">
              <a:avLst/>
            </a:prstGeom>
            <a:ln w="12700" cap="flat">
              <a:noFill/>
              <a:miter lim="400000"/>
            </a:ln>
            <a:effectLst/>
          </p:spPr>
        </p:pic>
        <p:sp>
          <p:nvSpPr>
            <p:cNvPr id="1392" name="S* ="/>
            <p:cNvSpPr txBox="1"/>
            <p:nvPr/>
          </p:nvSpPr>
          <p:spPr>
            <a:xfrm>
              <a:off x="3866134" y="1184831"/>
              <a:ext cx="884860" cy="95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lnSpc>
                  <a:spcPct val="200000"/>
                </a:lnSpc>
                <a:defRPr sz="3000">
                  <a:latin typeface="Palatino"/>
                  <a:ea typeface="Palatino"/>
                  <a:cs typeface="Palatino"/>
                  <a:sym typeface="Palatino"/>
                </a:defRPr>
              </a:pPr>
              <a:r>
                <a:rPr sz="1500" i="1"/>
                <a:t>S</a:t>
              </a:r>
              <a:r>
                <a:rPr sz="1500" i="1" baseline="31999"/>
                <a:t>*</a:t>
              </a:r>
              <a:r>
                <a:rPr sz="1500" i="1"/>
                <a:t> </a:t>
              </a:r>
              <a:r>
                <a:rPr sz="1500"/>
                <a:t>= </a:t>
              </a:r>
            </a:p>
          </p:txBody>
        </p:sp>
        <p:sp>
          <p:nvSpPr>
            <p:cNvPr id="1393" name="{"/>
            <p:cNvSpPr txBox="1"/>
            <p:nvPr/>
          </p:nvSpPr>
          <p:spPr>
            <a:xfrm>
              <a:off x="4519160" y="-1505103"/>
              <a:ext cx="862416" cy="46685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defTabSz="821531">
                <a:lnSpc>
                  <a:spcPct val="200000"/>
                </a:lnSpc>
                <a:spcBef>
                  <a:spcPts val="0"/>
                </a:spcBef>
                <a:defRPr sz="16800">
                  <a:latin typeface="Palatino"/>
                  <a:ea typeface="Palatino"/>
                  <a:cs typeface="Palatino"/>
                  <a:sym typeface="Palatino"/>
                </a:defRPr>
              </a:lvl1pPr>
            </a:lstStyle>
            <a:p>
              <a:r>
                <a:rPr sz="8400" dirty="0"/>
                <a:t>{</a:t>
              </a:r>
            </a:p>
          </p:txBody>
        </p:sp>
        <p:sp>
          <p:nvSpPr>
            <p:cNvPr id="1394" name="H0   if"/>
            <p:cNvSpPr txBox="1"/>
            <p:nvPr/>
          </p:nvSpPr>
          <p:spPr>
            <a:xfrm>
              <a:off x="5318028" y="410924"/>
              <a:ext cx="1070808" cy="95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lnSpc>
                  <a:spcPct val="200000"/>
                </a:lnSpc>
                <a:defRPr sz="3000" i="1">
                  <a:latin typeface="Palatino"/>
                  <a:ea typeface="Palatino"/>
                  <a:cs typeface="Palatino"/>
                  <a:sym typeface="Palatino"/>
                </a:defRPr>
              </a:pPr>
              <a:r>
                <a:rPr sz="1500"/>
                <a:t>H</a:t>
              </a:r>
              <a:r>
                <a:rPr sz="1500" baseline="-5999"/>
                <a:t>0</a:t>
              </a:r>
              <a:r>
                <a:rPr sz="1500"/>
                <a:t>   if</a:t>
              </a:r>
            </a:p>
          </p:txBody>
        </p:sp>
        <p:sp>
          <p:nvSpPr>
            <p:cNvPr id="1395" name="H1   if"/>
            <p:cNvSpPr txBox="1"/>
            <p:nvPr/>
          </p:nvSpPr>
          <p:spPr>
            <a:xfrm>
              <a:off x="5318028" y="1184831"/>
              <a:ext cx="1070808" cy="95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lnSpc>
                  <a:spcPct val="200000"/>
                </a:lnSpc>
                <a:defRPr sz="3000" i="1">
                  <a:latin typeface="Palatino"/>
                  <a:ea typeface="Palatino"/>
                  <a:cs typeface="Palatino"/>
                  <a:sym typeface="Palatino"/>
                </a:defRPr>
              </a:pPr>
              <a:r>
                <a:rPr sz="1500"/>
                <a:t>H</a:t>
              </a:r>
              <a:r>
                <a:rPr sz="1500" baseline="-5999"/>
                <a:t>1</a:t>
              </a:r>
              <a:r>
                <a:rPr sz="1500"/>
                <a:t>   if</a:t>
              </a:r>
            </a:p>
          </p:txBody>
        </p:sp>
        <p:sp>
          <p:nvSpPr>
            <p:cNvPr id="1396" name="W   if"/>
            <p:cNvSpPr txBox="1"/>
            <p:nvPr/>
          </p:nvSpPr>
          <p:spPr>
            <a:xfrm>
              <a:off x="5318028" y="1956109"/>
              <a:ext cx="1006688" cy="95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lnSpc>
                  <a:spcPct val="200000"/>
                </a:lnSpc>
                <a:defRPr sz="3000" i="1">
                  <a:latin typeface="Palatino"/>
                  <a:ea typeface="Palatino"/>
                  <a:cs typeface="Palatino"/>
                  <a:sym typeface="Palatino"/>
                </a:defRPr>
              </a:pPr>
              <a:r>
                <a:rPr sz="1500" dirty="0"/>
                <a:t>W   if</a:t>
              </a:r>
            </a:p>
          </p:txBody>
        </p:sp>
        <p:pic>
          <p:nvPicPr>
            <p:cNvPr id="1397" name="Screenshot 2022-02-16 at 07.56.12.png" descr="Screenshot 2022-02-16 at 07.56.12.png"/>
            <p:cNvPicPr>
              <a:picLocks noChangeAspect="1"/>
            </p:cNvPicPr>
            <p:nvPr/>
          </p:nvPicPr>
          <p:blipFill>
            <a:blip r:embed="rId8">
              <a:extLst/>
            </a:blip>
            <a:srcRect t="21430" r="84129" b="32217"/>
            <a:stretch>
              <a:fillRect/>
            </a:stretch>
          </p:blipFill>
          <p:spPr>
            <a:xfrm>
              <a:off x="6728390" y="749464"/>
              <a:ext cx="527942" cy="477264"/>
            </a:xfrm>
            <a:prstGeom prst="rect">
              <a:avLst/>
            </a:prstGeom>
            <a:ln w="12700" cap="flat">
              <a:noFill/>
              <a:miter lim="400000"/>
            </a:ln>
            <a:effectLst/>
          </p:spPr>
        </p:pic>
        <p:pic>
          <p:nvPicPr>
            <p:cNvPr id="1398" name="Screenshot 2022-02-16 at 07.56.12.png" descr="Screenshot 2022-02-16 at 07.56.12.png"/>
            <p:cNvPicPr>
              <a:picLocks noChangeAspect="1"/>
            </p:cNvPicPr>
            <p:nvPr/>
          </p:nvPicPr>
          <p:blipFill>
            <a:blip r:embed="rId8">
              <a:extLst/>
            </a:blip>
            <a:srcRect t="21430" r="84129" b="32217"/>
            <a:stretch>
              <a:fillRect/>
            </a:stretch>
          </p:blipFill>
          <p:spPr>
            <a:xfrm>
              <a:off x="6737304" y="1517241"/>
              <a:ext cx="527942" cy="477264"/>
            </a:xfrm>
            <a:prstGeom prst="rect">
              <a:avLst/>
            </a:prstGeom>
            <a:ln w="12700" cap="flat">
              <a:noFill/>
              <a:miter lim="400000"/>
            </a:ln>
            <a:effectLst/>
          </p:spPr>
        </p:pic>
        <p:pic>
          <p:nvPicPr>
            <p:cNvPr id="1399" name="Screenshot 2022-02-16 at 07.56.12.png" descr="Screenshot 2022-02-16 at 07.56.12.png"/>
            <p:cNvPicPr>
              <a:picLocks noChangeAspect="1"/>
            </p:cNvPicPr>
            <p:nvPr/>
          </p:nvPicPr>
          <p:blipFill>
            <a:blip r:embed="rId8">
              <a:extLst/>
            </a:blip>
            <a:srcRect t="21430" r="84129" b="32217"/>
            <a:stretch>
              <a:fillRect/>
            </a:stretch>
          </p:blipFill>
          <p:spPr>
            <a:xfrm>
              <a:off x="7522036" y="2389884"/>
              <a:ext cx="527942" cy="477264"/>
            </a:xfrm>
            <a:prstGeom prst="rect">
              <a:avLst/>
            </a:prstGeom>
            <a:ln w="12700" cap="flat">
              <a:noFill/>
              <a:miter lim="400000"/>
            </a:ln>
            <a:effectLst/>
          </p:spPr>
        </p:pic>
        <p:sp>
          <p:nvSpPr>
            <p:cNvPr id="1400" name="Decision Rule (SPRT)"/>
            <p:cNvSpPr txBox="1"/>
            <p:nvPr/>
          </p:nvSpPr>
          <p:spPr>
            <a:xfrm>
              <a:off x="145188" y="232330"/>
              <a:ext cx="3967242" cy="95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defTabSz="821531">
                <a:lnSpc>
                  <a:spcPct val="200000"/>
                </a:lnSpc>
                <a:spcBef>
                  <a:spcPts val="0"/>
                </a:spcBef>
                <a:defRPr sz="3000" b="1">
                  <a:latin typeface="Palatino"/>
                  <a:ea typeface="Palatino"/>
                  <a:cs typeface="Palatino"/>
                  <a:sym typeface="Palatino"/>
                </a:defRPr>
              </a:lvl1pPr>
            </a:lstStyle>
            <a:p>
              <a:r>
                <a:rPr sz="1500" dirty="0"/>
                <a:t>Decision Rule (SPRT)</a:t>
              </a:r>
            </a:p>
          </p:txBody>
        </p:sp>
        <p:grpSp>
          <p:nvGrpSpPr>
            <p:cNvPr id="1403" name="Group"/>
            <p:cNvGrpSpPr/>
            <p:nvPr/>
          </p:nvGrpSpPr>
          <p:grpSpPr>
            <a:xfrm>
              <a:off x="9460818" y="1082224"/>
              <a:ext cx="4881356" cy="1670105"/>
              <a:chOff x="0" y="179333"/>
              <a:chExt cx="4881354" cy="1670103"/>
            </a:xfrm>
          </p:grpSpPr>
          <p:sp>
            <p:nvSpPr>
              <p:cNvPr id="1401" name="The decision bounds             determine…"/>
              <p:cNvSpPr/>
              <p:nvPr/>
            </p:nvSpPr>
            <p:spPr>
              <a:xfrm>
                <a:off x="0" y="579437"/>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defRPr sz="3000">
                    <a:latin typeface="Palatino"/>
                    <a:ea typeface="Palatino"/>
                    <a:cs typeface="Palatino"/>
                    <a:sym typeface="Palatino"/>
                  </a:defRPr>
                </a:pPr>
                <a:r>
                  <a:rPr sz="1500" dirty="0"/>
                  <a:t>The </a:t>
                </a:r>
                <a:r>
                  <a:rPr sz="1500" b="1" dirty="0"/>
                  <a:t>decision bounds  </a:t>
                </a:r>
                <a:r>
                  <a:rPr sz="1500" dirty="0"/>
                  <a:t>          </a:t>
                </a:r>
                <a:r>
                  <a:rPr lang="es-ES" sz="1500" dirty="0"/>
                  <a:t>   </a:t>
                </a:r>
                <a:r>
                  <a:rPr sz="1500" dirty="0"/>
                  <a:t>determine</a:t>
                </a:r>
              </a:p>
              <a:p>
                <a:pPr defTabSz="410766">
                  <a:defRPr sz="3000">
                    <a:latin typeface="Palatino"/>
                    <a:ea typeface="Palatino"/>
                    <a:cs typeface="Palatino"/>
                    <a:sym typeface="Palatino"/>
                  </a:defRPr>
                </a:pPr>
                <a:r>
                  <a:rPr sz="1500" dirty="0"/>
                  <a:t>the probability of making an error</a:t>
                </a:r>
              </a:p>
            </p:txBody>
          </p:sp>
          <p:pic>
            <p:nvPicPr>
              <p:cNvPr id="1402" name="Image" descr="Image"/>
              <p:cNvPicPr>
                <a:picLocks noChangeAspect="1"/>
              </p:cNvPicPr>
              <p:nvPr/>
            </p:nvPicPr>
            <p:blipFill>
              <a:blip r:embed="rId9">
                <a:extLst/>
              </a:blip>
              <a:stretch>
                <a:fillRect/>
              </a:stretch>
            </p:blipFill>
            <p:spPr>
              <a:xfrm>
                <a:off x="3952682" y="179333"/>
                <a:ext cx="928673" cy="399683"/>
              </a:xfrm>
              <a:prstGeom prst="rect">
                <a:avLst/>
              </a:prstGeom>
              <a:ln w="12700" cap="flat">
                <a:noFill/>
                <a:miter lim="400000"/>
              </a:ln>
              <a:effectLst/>
            </p:spPr>
          </p:pic>
        </p:grpSp>
        <p:sp>
          <p:nvSpPr>
            <p:cNvPr id="1404" name="Rectangle"/>
            <p:cNvSpPr/>
            <p:nvPr/>
          </p:nvSpPr>
          <p:spPr>
            <a:xfrm>
              <a:off x="0" y="230906"/>
              <a:ext cx="16850231" cy="2893220"/>
            </a:xfrm>
            <a:prstGeom prst="rect">
              <a:avLst/>
            </a:prstGeom>
            <a:noFill/>
            <a:ln w="63500" cap="flat">
              <a:solidFill>
                <a:srgbClr val="FF2600"/>
              </a:solidFill>
              <a:prstDash val="solid"/>
              <a:miter lim="400000"/>
            </a:ln>
            <a:effectLst/>
          </p:spPr>
          <p:txBody>
            <a:bodyPr wrap="square" lIns="35719" tIns="35719" rIns="35719" bIns="35719" numCol="1" anchor="ctr">
              <a:noAutofit/>
            </a:bodyPr>
            <a:lstStyle/>
            <a:p>
              <a:pPr algn="ctr" defTabSz="410766">
                <a:defRPr sz="3000">
                  <a:solidFill>
                    <a:srgbClr val="FFFFFF"/>
                  </a:solidFill>
                  <a:latin typeface="Helvetica Neue Medium"/>
                  <a:ea typeface="Helvetica Neue Medium"/>
                  <a:cs typeface="Helvetica Neue Medium"/>
                  <a:sym typeface="Helvetica Neue Medium"/>
                </a:defRPr>
              </a:pPr>
              <a:endParaRPr sz="1500"/>
            </a:p>
          </p:txBody>
        </p:sp>
      </p:grpSp>
      <p:grpSp>
        <p:nvGrpSpPr>
          <p:cNvPr id="1410" name="Group"/>
          <p:cNvGrpSpPr/>
          <p:nvPr/>
        </p:nvGrpSpPr>
        <p:grpSpPr>
          <a:xfrm>
            <a:off x="2007845" y="5709534"/>
            <a:ext cx="7593354" cy="1148466"/>
            <a:chOff x="-69852" y="-69850"/>
            <a:chExt cx="14686548" cy="2319023"/>
          </a:xfrm>
        </p:grpSpPr>
        <p:grpSp>
          <p:nvGrpSpPr>
            <p:cNvPr id="1408" name="Rectangle"/>
            <p:cNvGrpSpPr/>
            <p:nvPr/>
          </p:nvGrpSpPr>
          <p:grpSpPr>
            <a:xfrm>
              <a:off x="-69852" y="-69850"/>
              <a:ext cx="14686548" cy="2154774"/>
              <a:chOff x="-2" y="0"/>
              <a:chExt cx="14686547" cy="2154773"/>
            </a:xfrm>
          </p:grpSpPr>
          <p:sp>
            <p:nvSpPr>
              <p:cNvPr id="1407" name="Rectangle"/>
              <p:cNvSpPr/>
              <p:nvPr/>
            </p:nvSpPr>
            <p:spPr>
              <a:xfrm>
                <a:off x="69849" y="69850"/>
                <a:ext cx="10276397" cy="2015074"/>
              </a:xfrm>
              <a:prstGeom prst="rect">
                <a:avLst/>
              </a:prstGeom>
              <a:solidFill>
                <a:srgbClr val="FFFFFF"/>
              </a:solidFill>
              <a:ln>
                <a:noFill/>
              </a:ln>
              <a:effectLst/>
            </p:spPr>
            <p:txBody>
              <a:bodyPr wrap="square" lIns="35719" tIns="35719" rIns="35719" bIns="35719" numCol="1" anchor="ctr">
                <a:noAutofit/>
              </a:bodyPr>
              <a:lstStyle/>
              <a:p>
                <a:pPr algn="ctr" defTabSz="410766">
                  <a:defRPr sz="3000">
                    <a:solidFill>
                      <a:srgbClr val="FFFFFF"/>
                    </a:solidFill>
                    <a:latin typeface="Helvetica Neue Medium"/>
                    <a:ea typeface="Helvetica Neue Medium"/>
                    <a:cs typeface="Helvetica Neue Medium"/>
                    <a:sym typeface="Helvetica Neue Medium"/>
                  </a:defRPr>
                </a:pPr>
                <a:endParaRPr sz="1500"/>
              </a:p>
            </p:txBody>
          </p:sp>
          <p:pic>
            <p:nvPicPr>
              <p:cNvPr id="1406" name="Rectangle Rectangle" descr="Rectangle Rectangle"/>
              <p:cNvPicPr>
                <a:picLocks/>
              </p:cNvPicPr>
              <p:nvPr/>
            </p:nvPicPr>
            <p:blipFill>
              <a:blip r:embed="rId10">
                <a:extLst/>
              </a:blip>
              <a:stretch>
                <a:fillRect/>
              </a:stretch>
            </p:blipFill>
            <p:spPr>
              <a:xfrm>
                <a:off x="-2" y="0"/>
                <a:ext cx="14686547" cy="2154773"/>
              </a:xfrm>
              <a:prstGeom prst="rect">
                <a:avLst/>
              </a:prstGeom>
              <a:effectLst/>
            </p:spPr>
          </p:pic>
        </p:grpSp>
        <p:sp>
          <p:nvSpPr>
            <p:cNvPr id="1409" name="The SPRT is optimal in the sense of having the least…"/>
            <p:cNvSpPr/>
            <p:nvPr/>
          </p:nvSpPr>
          <p:spPr>
            <a:xfrm>
              <a:off x="664694" y="97917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defRPr sz="3000">
                  <a:latin typeface="Palatino"/>
                  <a:ea typeface="Palatino"/>
                  <a:cs typeface="Palatino"/>
                  <a:sym typeface="Palatino"/>
                </a:defRPr>
              </a:pPr>
              <a:r>
                <a:rPr sz="2400" dirty="0"/>
                <a:t>The SPRT is optimal in the sense of having the least</a:t>
              </a:r>
            </a:p>
            <a:p>
              <a:pPr defTabSz="410766">
                <a:defRPr sz="3000">
                  <a:latin typeface="Palatino"/>
                  <a:ea typeface="Palatino"/>
                  <a:cs typeface="Palatino"/>
                  <a:sym typeface="Palatino"/>
                </a:defRPr>
              </a:pPr>
              <a:r>
                <a:rPr sz="2400" dirty="0"/>
                <a:t>Expected “decision time” for a given error rate</a:t>
              </a:r>
            </a:p>
          </p:txBody>
        </p:sp>
      </p:grpSp>
      <p:sp>
        <p:nvSpPr>
          <p:cNvPr id="1416" name="Sequential Probability Ratio Test (SPRT)"/>
          <p:cNvSpPr txBox="1"/>
          <p:nvPr/>
        </p:nvSpPr>
        <p:spPr>
          <a:xfrm>
            <a:off x="2362084" y="8155"/>
            <a:ext cx="740427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a:lnSpc>
                <a:spcPct val="100000"/>
              </a:lnSpc>
              <a:spcBef>
                <a:spcPts val="0"/>
              </a:spcBef>
              <a:defRPr sz="4400" b="1">
                <a:latin typeface="Lucida Grande"/>
                <a:ea typeface="Lucida Grande"/>
                <a:cs typeface="Lucida Grande"/>
                <a:sym typeface="Lucida Grande"/>
              </a:defRPr>
            </a:lvl1pPr>
          </a:lstStyle>
          <a:p>
            <a:r>
              <a:rPr sz="2800" dirty="0"/>
              <a:t>Sequential Probability Ratio Test (SPRT)</a:t>
            </a:r>
          </a:p>
        </p:txBody>
      </p:sp>
      <p:sp>
        <p:nvSpPr>
          <p:cNvPr id="4" name="TextBox 3">
            <a:extLst>
              <a:ext uri="{FF2B5EF4-FFF2-40B4-BE49-F238E27FC236}">
                <a16:creationId xmlns:a16="http://schemas.microsoft.com/office/drawing/2014/main" id="{AA803E34-2931-4B4F-B376-DCC663D77114}"/>
              </a:ext>
            </a:extLst>
          </p:cNvPr>
          <p:cNvSpPr txBox="1"/>
          <p:nvPr/>
        </p:nvSpPr>
        <p:spPr>
          <a:xfrm>
            <a:off x="1170878" y="1092819"/>
            <a:ext cx="5062653" cy="369332"/>
          </a:xfrm>
          <a:prstGeom prst="rect">
            <a:avLst/>
          </a:prstGeom>
          <a:noFill/>
        </p:spPr>
        <p:txBody>
          <a:bodyPr wrap="square" rtlCol="0">
            <a:spAutoFit/>
          </a:bodyPr>
          <a:lstStyle/>
          <a:p>
            <a:r>
              <a:rPr lang="es-ES" dirty="0" err="1"/>
              <a:t>We</a:t>
            </a:r>
            <a:r>
              <a:rPr lang="es-ES" dirty="0"/>
              <a:t> </a:t>
            </a:r>
            <a:r>
              <a:rPr lang="es-ES" dirty="0" err="1"/>
              <a:t>have</a:t>
            </a:r>
            <a:r>
              <a:rPr lang="es-ES" dirty="0"/>
              <a:t> </a:t>
            </a:r>
            <a:r>
              <a:rPr lang="es-ES" dirty="0" err="1"/>
              <a:t>two</a:t>
            </a:r>
            <a:r>
              <a:rPr lang="es-ES" dirty="0"/>
              <a:t> </a:t>
            </a:r>
            <a:r>
              <a:rPr lang="es-ES" dirty="0" err="1"/>
              <a:t>hypotheses</a:t>
            </a:r>
            <a:r>
              <a:rPr lang="es-ES" dirty="0"/>
              <a:t> H</a:t>
            </a:r>
            <a:r>
              <a:rPr lang="es-ES" baseline="-25000" dirty="0"/>
              <a:t>0</a:t>
            </a:r>
            <a:r>
              <a:rPr lang="es-ES" dirty="0"/>
              <a:t> and H</a:t>
            </a:r>
            <a:r>
              <a:rPr lang="es-ES" baseline="-25000" dirty="0"/>
              <a:t>1</a:t>
            </a:r>
          </a:p>
        </p:txBody>
      </p:sp>
      <p:sp>
        <p:nvSpPr>
          <p:cNvPr id="96" name="TextBox 95">
            <a:extLst>
              <a:ext uri="{FF2B5EF4-FFF2-40B4-BE49-F238E27FC236}">
                <a16:creationId xmlns:a16="http://schemas.microsoft.com/office/drawing/2014/main" id="{7EE1D95E-5886-E442-A55D-10FEA49AC674}"/>
              </a:ext>
            </a:extLst>
          </p:cNvPr>
          <p:cNvSpPr txBox="1"/>
          <p:nvPr/>
        </p:nvSpPr>
        <p:spPr>
          <a:xfrm>
            <a:off x="1167161" y="1523999"/>
            <a:ext cx="5062653" cy="369332"/>
          </a:xfrm>
          <a:prstGeom prst="rect">
            <a:avLst/>
          </a:prstGeom>
          <a:noFill/>
        </p:spPr>
        <p:txBody>
          <a:bodyPr wrap="square" rtlCol="0">
            <a:spAutoFit/>
          </a:bodyPr>
          <a:lstStyle/>
          <a:p>
            <a:r>
              <a:rPr lang="es-ES" dirty="0" err="1"/>
              <a:t>Consider</a:t>
            </a:r>
            <a:r>
              <a:rPr lang="es-ES" dirty="0"/>
              <a:t> N </a:t>
            </a:r>
            <a:r>
              <a:rPr lang="es-ES" dirty="0" err="1"/>
              <a:t>sequential</a:t>
            </a:r>
            <a:r>
              <a:rPr lang="es-ES" dirty="0"/>
              <a:t> </a:t>
            </a:r>
            <a:r>
              <a:rPr lang="es-ES" dirty="0" err="1"/>
              <a:t>observations</a:t>
            </a:r>
            <a:endParaRPr lang="es-ES" baseline="-25000" dirty="0"/>
          </a:p>
        </p:txBody>
      </p:sp>
      <p:sp>
        <p:nvSpPr>
          <p:cNvPr id="5" name="Rectangle 4">
            <a:extLst>
              <a:ext uri="{FF2B5EF4-FFF2-40B4-BE49-F238E27FC236}">
                <a16:creationId xmlns:a16="http://schemas.microsoft.com/office/drawing/2014/main" id="{78B97C78-7BF8-9241-9306-AB57211F9BFB}"/>
              </a:ext>
            </a:extLst>
          </p:cNvPr>
          <p:cNvSpPr/>
          <p:nvPr/>
        </p:nvSpPr>
        <p:spPr>
          <a:xfrm>
            <a:off x="1125713" y="2084608"/>
            <a:ext cx="5725414" cy="369332"/>
          </a:xfrm>
          <a:prstGeom prst="rect">
            <a:avLst/>
          </a:prstGeom>
        </p:spPr>
        <p:txBody>
          <a:bodyPr wrap="none">
            <a:spAutoFit/>
          </a:bodyPr>
          <a:lstStyle/>
          <a:p>
            <a:r>
              <a:rPr lang="es-ES" dirty="0"/>
              <a:t>A </a:t>
            </a:r>
            <a:r>
              <a:rPr lang="es-ES" dirty="0" err="1"/>
              <a:t>sequential</a:t>
            </a:r>
            <a:r>
              <a:rPr lang="es-ES" dirty="0"/>
              <a:t> </a:t>
            </a:r>
            <a:r>
              <a:rPr lang="es-ES" dirty="0" err="1"/>
              <a:t>decision</a:t>
            </a:r>
            <a:r>
              <a:rPr lang="es-ES" dirty="0"/>
              <a:t> </a:t>
            </a:r>
            <a:r>
              <a:rPr lang="es-ES" dirty="0" err="1"/>
              <a:t>strategy</a:t>
            </a:r>
            <a:r>
              <a:rPr lang="es-ES" dirty="0"/>
              <a:t> </a:t>
            </a:r>
            <a:r>
              <a:rPr lang="es-ES" dirty="0" err="1"/>
              <a:t>is</a:t>
            </a:r>
            <a:r>
              <a:rPr lang="es-ES" dirty="0"/>
              <a:t> a set of </a:t>
            </a:r>
            <a:r>
              <a:rPr lang="es-ES" dirty="0" err="1"/>
              <a:t>decision</a:t>
            </a:r>
            <a:r>
              <a:rPr lang="es-ES" dirty="0"/>
              <a:t> </a:t>
            </a:r>
            <a:r>
              <a:rPr lang="es-ES" dirty="0" err="1"/>
              <a:t>functions</a:t>
            </a:r>
            <a:r>
              <a:rPr lang="es-ES" dirty="0"/>
              <a:t> </a:t>
            </a:r>
          </a:p>
        </p:txBody>
      </p:sp>
    </p:spTree>
    <p:extLst>
      <p:ext uri="{BB962C8B-B14F-4D97-AF65-F5344CB8AC3E}">
        <p14:creationId xmlns:p14="http://schemas.microsoft.com/office/powerpoint/2010/main" val="38111333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5" grpId="0" animBg="1" advAuto="0"/>
      <p:bldP spid="1410"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Wald, 1947; Wald &amp; Wolfowitz, 1948"/>
          <p:cNvSpPr txBox="1"/>
          <p:nvPr/>
        </p:nvSpPr>
        <p:spPr>
          <a:xfrm>
            <a:off x="101566" y="6501171"/>
            <a:ext cx="3761287"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821531">
              <a:lnSpc>
                <a:spcPct val="100000"/>
              </a:lnSpc>
              <a:spcBef>
                <a:spcPts val="0"/>
              </a:spcBef>
              <a:defRPr sz="3800">
                <a:latin typeface="Palatino"/>
                <a:ea typeface="Palatino"/>
                <a:cs typeface="Palatino"/>
                <a:sym typeface="Palatino"/>
              </a:defRPr>
            </a:lvl1pPr>
          </a:lstStyle>
          <a:p>
            <a:r>
              <a:rPr sz="1800" dirty="0">
                <a:solidFill>
                  <a:schemeClr val="tx1">
                    <a:lumMod val="50000"/>
                    <a:lumOff val="50000"/>
                  </a:schemeClr>
                </a:solidFill>
              </a:rPr>
              <a:t>Wald, 1947; Wald &amp; Wolfowitz, 1948</a:t>
            </a:r>
          </a:p>
        </p:txBody>
      </p:sp>
      <p:pic>
        <p:nvPicPr>
          <p:cNvPr id="1419" name="Image" descr="Image"/>
          <p:cNvPicPr>
            <a:picLocks noChangeAspect="1"/>
          </p:cNvPicPr>
          <p:nvPr/>
        </p:nvPicPr>
        <p:blipFill>
          <a:blip r:embed="rId2">
            <a:extLst/>
          </a:blip>
          <a:stretch>
            <a:fillRect/>
          </a:stretch>
        </p:blipFill>
        <p:spPr>
          <a:xfrm>
            <a:off x="2389893" y="3554140"/>
            <a:ext cx="7412215" cy="2572384"/>
          </a:xfrm>
          <a:prstGeom prst="rect">
            <a:avLst/>
          </a:prstGeom>
          <a:ln w="12700">
            <a:miter lim="400000"/>
          </a:ln>
        </p:spPr>
      </p:pic>
      <p:sp>
        <p:nvSpPr>
          <p:cNvPr id="1420" name="Rectangle"/>
          <p:cNvSpPr/>
          <p:nvPr/>
        </p:nvSpPr>
        <p:spPr>
          <a:xfrm>
            <a:off x="2375435" y="3527227"/>
            <a:ext cx="2477387" cy="482204"/>
          </a:xfrm>
          <a:prstGeom prst="rect">
            <a:avLst/>
          </a:prstGeom>
          <a:solidFill>
            <a:srgbClr val="FFFFFF"/>
          </a:solidFill>
          <a:ln w="12700">
            <a:miter lim="400000"/>
          </a:ln>
        </p:spPr>
        <p:txBody>
          <a:bodyPr lIns="35719" tIns="35719" rIns="35719" bIns="35719" anchor="ctr"/>
          <a:lstStyle/>
          <a:p>
            <a:pPr algn="ctr" defTabSz="410766">
              <a:defRPr sz="3200">
                <a:solidFill>
                  <a:srgbClr val="FFFFFF"/>
                </a:solidFill>
                <a:latin typeface="Helvetica Light"/>
                <a:ea typeface="Helvetica Light"/>
                <a:cs typeface="Helvetica Light"/>
                <a:sym typeface="Helvetica Light"/>
              </a:defRPr>
            </a:pPr>
            <a:endParaRPr sz="1600"/>
          </a:p>
        </p:txBody>
      </p:sp>
      <p:grpSp>
        <p:nvGrpSpPr>
          <p:cNvPr id="1430" name="Group"/>
          <p:cNvGrpSpPr/>
          <p:nvPr/>
        </p:nvGrpSpPr>
        <p:grpSpPr>
          <a:xfrm>
            <a:off x="3169377" y="3568292"/>
            <a:ext cx="5916431" cy="2626707"/>
            <a:chOff x="0" y="814207"/>
            <a:chExt cx="11832860" cy="5253411"/>
          </a:xfrm>
        </p:grpSpPr>
        <p:sp>
          <p:nvSpPr>
            <p:cNvPr id="1421" name="Rectangle"/>
            <p:cNvSpPr/>
            <p:nvPr/>
          </p:nvSpPr>
          <p:spPr>
            <a:xfrm>
              <a:off x="5595471" y="3930445"/>
              <a:ext cx="2038621" cy="910829"/>
            </a:xfrm>
            <a:prstGeom prst="rect">
              <a:avLst/>
            </a:prstGeom>
            <a:noFill/>
            <a:ln w="50800" cap="flat">
              <a:solidFill>
                <a:srgbClr val="00F9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22" name="Rectangle"/>
            <p:cNvSpPr/>
            <p:nvPr/>
          </p:nvSpPr>
          <p:spPr>
            <a:xfrm>
              <a:off x="9132093" y="5156789"/>
              <a:ext cx="2700767" cy="910829"/>
            </a:xfrm>
            <a:prstGeom prst="rect">
              <a:avLst/>
            </a:prstGeom>
            <a:noFill/>
            <a:ln w="50800" cap="flat">
              <a:solidFill>
                <a:srgbClr val="00F9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23" name="Rectangle"/>
            <p:cNvSpPr/>
            <p:nvPr/>
          </p:nvSpPr>
          <p:spPr>
            <a:xfrm>
              <a:off x="2559843" y="2727914"/>
              <a:ext cx="1720455" cy="910829"/>
            </a:xfrm>
            <a:prstGeom prst="rect">
              <a:avLst/>
            </a:prstGeom>
            <a:noFill/>
            <a:ln w="50800" cap="flat">
              <a:solidFill>
                <a:srgbClr val="00F9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24" name="Rectangle"/>
            <p:cNvSpPr/>
            <p:nvPr/>
          </p:nvSpPr>
          <p:spPr>
            <a:xfrm>
              <a:off x="0" y="1489664"/>
              <a:ext cx="1199741" cy="910829"/>
            </a:xfrm>
            <a:prstGeom prst="rect">
              <a:avLst/>
            </a:prstGeom>
            <a:noFill/>
            <a:ln w="50800" cap="flat">
              <a:solidFill>
                <a:srgbClr val="00F9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25" name="Line"/>
            <p:cNvSpPr/>
            <p:nvPr/>
          </p:nvSpPr>
          <p:spPr>
            <a:xfrm flipV="1">
              <a:off x="7281530" y="2783558"/>
              <a:ext cx="433274" cy="1135991"/>
            </a:xfrm>
            <a:prstGeom prst="line">
              <a:avLst/>
            </a:prstGeom>
            <a:noFill/>
            <a:ln w="63500" cap="flat">
              <a:solidFill>
                <a:srgbClr val="00F900"/>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26" name="Line"/>
            <p:cNvSpPr/>
            <p:nvPr/>
          </p:nvSpPr>
          <p:spPr>
            <a:xfrm flipV="1">
              <a:off x="11282030" y="3896952"/>
              <a:ext cx="1" cy="1237034"/>
            </a:xfrm>
            <a:prstGeom prst="line">
              <a:avLst/>
            </a:prstGeom>
            <a:noFill/>
            <a:ln w="63500" cap="flat">
              <a:solidFill>
                <a:srgbClr val="00F900"/>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27" name="Line"/>
            <p:cNvSpPr/>
            <p:nvPr/>
          </p:nvSpPr>
          <p:spPr>
            <a:xfrm flipV="1">
              <a:off x="1169602" y="814207"/>
              <a:ext cx="1602166" cy="691598"/>
            </a:xfrm>
            <a:prstGeom prst="line">
              <a:avLst/>
            </a:prstGeom>
            <a:noFill/>
            <a:ln w="63500" cap="flat">
              <a:solidFill>
                <a:srgbClr val="00F900"/>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28" name="Update running count of the Log Likelihood Ratio"/>
            <p:cNvSpPr txBox="1"/>
            <p:nvPr/>
          </p:nvSpPr>
          <p:spPr>
            <a:xfrm rot="1265539">
              <a:off x="2653898" y="1419335"/>
              <a:ext cx="8893716" cy="952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defTabSz="821531">
                <a:lnSpc>
                  <a:spcPct val="200000"/>
                </a:lnSpc>
                <a:spcBef>
                  <a:spcPts val="0"/>
                </a:spcBef>
                <a:defRPr sz="3000">
                  <a:latin typeface="Palatino"/>
                  <a:ea typeface="Palatino"/>
                  <a:cs typeface="Palatino"/>
                  <a:sym typeface="Palatino"/>
                </a:defRPr>
              </a:lvl1pPr>
            </a:lstStyle>
            <a:p>
              <a:r>
                <a:rPr sz="1500" dirty="0"/>
                <a:t> Update running count of the Log Likelihood Ratio </a:t>
              </a:r>
            </a:p>
          </p:txBody>
        </p:sp>
        <p:sp>
          <p:nvSpPr>
            <p:cNvPr id="1429" name="Line"/>
            <p:cNvSpPr/>
            <p:nvPr/>
          </p:nvSpPr>
          <p:spPr>
            <a:xfrm flipV="1">
              <a:off x="4054937" y="1682564"/>
              <a:ext cx="1046361" cy="1046361"/>
            </a:xfrm>
            <a:prstGeom prst="line">
              <a:avLst/>
            </a:prstGeom>
            <a:noFill/>
            <a:ln w="63500" cap="flat">
              <a:solidFill>
                <a:srgbClr val="00F900"/>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grpSp>
      <p:grpSp>
        <p:nvGrpSpPr>
          <p:cNvPr id="1440" name="Group"/>
          <p:cNvGrpSpPr/>
          <p:nvPr/>
        </p:nvGrpSpPr>
        <p:grpSpPr>
          <a:xfrm>
            <a:off x="1706137" y="3906021"/>
            <a:ext cx="5670470" cy="2579974"/>
            <a:chOff x="-1557260" y="0"/>
            <a:chExt cx="11340937" cy="5159944"/>
          </a:xfrm>
        </p:grpSpPr>
        <p:sp>
          <p:nvSpPr>
            <p:cNvPr id="1431" name="Rectangle"/>
            <p:cNvSpPr/>
            <p:nvPr/>
          </p:nvSpPr>
          <p:spPr>
            <a:xfrm>
              <a:off x="0" y="0"/>
              <a:ext cx="758739" cy="910829"/>
            </a:xfrm>
            <a:prstGeom prst="rect">
              <a:avLst/>
            </a:prstGeom>
            <a:noFill/>
            <a:ln w="50800" cap="flat">
              <a:solidFill>
                <a:srgbClr val="00FDFF"/>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32" name="Rectangle"/>
            <p:cNvSpPr/>
            <p:nvPr/>
          </p:nvSpPr>
          <p:spPr>
            <a:xfrm>
              <a:off x="2536031" y="1238250"/>
              <a:ext cx="758739" cy="910829"/>
            </a:xfrm>
            <a:prstGeom prst="rect">
              <a:avLst/>
            </a:prstGeom>
            <a:noFill/>
            <a:ln w="50800" cap="flat">
              <a:solidFill>
                <a:srgbClr val="00FDFF"/>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33" name="Rectangle"/>
            <p:cNvSpPr/>
            <p:nvPr/>
          </p:nvSpPr>
          <p:spPr>
            <a:xfrm>
              <a:off x="5548312" y="2440781"/>
              <a:ext cx="758740" cy="910829"/>
            </a:xfrm>
            <a:prstGeom prst="rect">
              <a:avLst/>
            </a:prstGeom>
            <a:noFill/>
            <a:ln w="50800" cap="flat">
              <a:solidFill>
                <a:srgbClr val="00FDFF"/>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34" name="Rectangle"/>
            <p:cNvSpPr/>
            <p:nvPr/>
          </p:nvSpPr>
          <p:spPr>
            <a:xfrm>
              <a:off x="9024937" y="3667125"/>
              <a:ext cx="758740" cy="910829"/>
            </a:xfrm>
            <a:prstGeom prst="rect">
              <a:avLst/>
            </a:prstGeom>
            <a:noFill/>
            <a:ln w="50800" cap="flat">
              <a:solidFill>
                <a:srgbClr val="00FDFF"/>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35" name="Receive an observation (data sample)"/>
            <p:cNvSpPr/>
            <p:nvPr/>
          </p:nvSpPr>
          <p:spPr>
            <a:xfrm>
              <a:off x="-1557260" y="3517596"/>
              <a:ext cx="2723081" cy="112149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lnSpc>
                  <a:spcPct val="200000"/>
                </a:lnSpc>
                <a:spcBef>
                  <a:spcPts val="0"/>
                </a:spcBef>
                <a:defRPr sz="3000">
                  <a:latin typeface="Palatino"/>
                  <a:ea typeface="Palatino"/>
                  <a:cs typeface="Palatino"/>
                  <a:sym typeface="Palatino"/>
                </a:defRPr>
              </a:lvl1pPr>
            </a:lstStyle>
            <a:p>
              <a:r>
                <a:rPr sz="1500" dirty="0"/>
                <a:t>Receive an observation (data sample)</a:t>
              </a:r>
            </a:p>
          </p:txBody>
        </p:sp>
        <p:sp>
          <p:nvSpPr>
            <p:cNvPr id="1436" name="Line"/>
            <p:cNvSpPr/>
            <p:nvPr/>
          </p:nvSpPr>
          <p:spPr>
            <a:xfrm flipH="1">
              <a:off x="687667" y="872666"/>
              <a:ext cx="1" cy="1641996"/>
            </a:xfrm>
            <a:prstGeom prst="line">
              <a:avLst/>
            </a:prstGeom>
            <a:noFill/>
            <a:ln w="50800" cap="flat">
              <a:solidFill>
                <a:srgbClr val="00FDFF"/>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37" name="Line"/>
            <p:cNvSpPr/>
            <p:nvPr/>
          </p:nvSpPr>
          <p:spPr>
            <a:xfrm flipH="1">
              <a:off x="2399338" y="2164495"/>
              <a:ext cx="516063" cy="1226373"/>
            </a:xfrm>
            <a:prstGeom prst="line">
              <a:avLst/>
            </a:prstGeom>
            <a:noFill/>
            <a:ln w="50800" cap="flat">
              <a:solidFill>
                <a:srgbClr val="00FDFF"/>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38" name="Line"/>
            <p:cNvSpPr/>
            <p:nvPr/>
          </p:nvSpPr>
          <p:spPr>
            <a:xfrm flipH="1">
              <a:off x="4755999" y="3348784"/>
              <a:ext cx="838308" cy="838309"/>
            </a:xfrm>
            <a:prstGeom prst="line">
              <a:avLst/>
            </a:prstGeom>
            <a:noFill/>
            <a:ln w="50800" cap="flat">
              <a:solidFill>
                <a:srgbClr val="00FDFF"/>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39" name="Line"/>
            <p:cNvSpPr/>
            <p:nvPr/>
          </p:nvSpPr>
          <p:spPr>
            <a:xfrm flipH="1">
              <a:off x="6952414" y="4575128"/>
              <a:ext cx="2055974" cy="584816"/>
            </a:xfrm>
            <a:prstGeom prst="line">
              <a:avLst/>
            </a:prstGeom>
            <a:noFill/>
            <a:ln w="50800" cap="flat">
              <a:solidFill>
                <a:srgbClr val="00FDFF"/>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grpSp>
      <p:sp>
        <p:nvSpPr>
          <p:cNvPr id="1459" name="Sequential Probability Ratio Test (SPRT)"/>
          <p:cNvSpPr txBox="1"/>
          <p:nvPr/>
        </p:nvSpPr>
        <p:spPr>
          <a:xfrm>
            <a:off x="2362084" y="8155"/>
            <a:ext cx="740427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a:lnSpc>
                <a:spcPct val="100000"/>
              </a:lnSpc>
              <a:spcBef>
                <a:spcPts val="0"/>
              </a:spcBef>
              <a:defRPr sz="4400" b="1">
                <a:latin typeface="Lucida Grande"/>
                <a:ea typeface="Lucida Grande"/>
                <a:cs typeface="Lucida Grande"/>
                <a:sym typeface="Lucida Grande"/>
              </a:defRPr>
            </a:lvl1pPr>
          </a:lstStyle>
          <a:p>
            <a:r>
              <a:rPr sz="2800" dirty="0"/>
              <a:t>Sequential Probability Ratio Test (SPRT)</a:t>
            </a:r>
          </a:p>
        </p:txBody>
      </p: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6733B219-A210-5B44-83DD-2AA771D02121}"/>
                  </a:ext>
                </a:extLst>
              </p:cNvPr>
              <p:cNvSpPr/>
              <p:nvPr/>
            </p:nvSpPr>
            <p:spPr>
              <a:xfrm>
                <a:off x="-320233" y="1173315"/>
                <a:ext cx="12512233" cy="113082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𝐿𝐿𝑅</m:t>
                          </m:r>
                        </m:e>
                        <m:sub>
                          <m:r>
                            <a:rPr lang="es-ES" sz="2400" b="0" i="1" smtClean="0">
                              <a:latin typeface="Cambria Math" panose="02040503050406030204" pitchFamily="18" charset="0"/>
                            </a:rPr>
                            <m:t>𝑁</m:t>
                          </m:r>
                        </m:sub>
                      </m:sSub>
                      <m:r>
                        <a:rPr lang="es-ES" sz="2400" b="0" i="1" smtClean="0">
                          <a:latin typeface="Cambria Math" panose="02040503050406030204" pitchFamily="18" charset="0"/>
                        </a:rPr>
                        <m:t>=</m:t>
                      </m:r>
                      <m:r>
                        <a:rPr lang="es-ES" sz="2400" b="0" i="1" smtClean="0">
                          <a:latin typeface="Cambria Math" panose="02040503050406030204" pitchFamily="18" charset="0"/>
                        </a:rPr>
                        <m:t>𝑙𝑜𝑔</m:t>
                      </m:r>
                      <m:f>
                        <m:fPr>
                          <m:ctrlPr>
                            <a:rPr lang="es-ES" sz="2400" i="1">
                              <a:latin typeface="Cambria Math" panose="02040503050406030204" pitchFamily="18" charset="0"/>
                            </a:rPr>
                          </m:ctrlPr>
                        </m:fPr>
                        <m:num>
                          <m:r>
                            <a:rPr lang="es-ES" sz="2400" i="1">
                              <a:latin typeface="Cambria Math" panose="02040503050406030204" pitchFamily="18" charset="0"/>
                            </a:rPr>
                            <m:t>𝑃</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i="1">
                                  <a:latin typeface="Cambria Math" panose="02040503050406030204" pitchFamily="18" charset="0"/>
                                </a:rPr>
                                <m:t>0</m:t>
                              </m:r>
                            </m:sub>
                          </m:sSub>
                          <m:r>
                            <a:rPr lang="es-ES" sz="2400" i="1">
                              <a:latin typeface="Cambria Math" panose="02040503050406030204" pitchFamily="18" charset="0"/>
                            </a:rPr>
                            <m:t>)</m:t>
                          </m:r>
                        </m:num>
                        <m:den>
                          <m:r>
                            <a:rPr lang="es-ES" sz="2400" i="1">
                              <a:latin typeface="Cambria Math" panose="02040503050406030204" pitchFamily="18" charset="0"/>
                            </a:rPr>
                            <m:t>𝑃</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i="1">
                                  <a:latin typeface="Cambria Math" panose="02040503050406030204" pitchFamily="18" charset="0"/>
                                </a:rPr>
                                <m:t>1</m:t>
                              </m:r>
                            </m:sub>
                          </m:sSub>
                          <m:r>
                            <a:rPr lang="es-ES" sz="2400" i="1">
                              <a:latin typeface="Cambria Math" panose="02040503050406030204" pitchFamily="18" charset="0"/>
                            </a:rPr>
                            <m:t>)</m:t>
                          </m:r>
                        </m:den>
                      </m:f>
                      <m:r>
                        <a:rPr lang="es-ES" sz="2400" b="0" i="1" smtClean="0">
                          <a:latin typeface="Cambria Math" panose="02040503050406030204" pitchFamily="18" charset="0"/>
                        </a:rPr>
                        <m:t>+</m:t>
                      </m:r>
                      <m:nary>
                        <m:naryPr>
                          <m:chr m:val="∑"/>
                          <m:ctrlPr>
                            <a:rPr lang="es-ES" sz="2400" i="1" smtClean="0">
                              <a:latin typeface="Cambria Math" panose="02040503050406030204" pitchFamily="18" charset="0"/>
                            </a:rPr>
                          </m:ctrlPr>
                        </m:naryPr>
                        <m:sub>
                          <m:r>
                            <m:rPr>
                              <m:brk m:alnAt="23"/>
                            </m:rPr>
                            <a:rPr lang="es-ES" sz="2400" b="0" i="1" smtClean="0">
                              <a:latin typeface="Cambria Math" panose="02040503050406030204" pitchFamily="18" charset="0"/>
                            </a:rPr>
                            <m:t>𝑖</m:t>
                          </m:r>
                          <m:r>
                            <a:rPr lang="es-ES" sz="2400" b="0" i="1" smtClean="0">
                              <a:latin typeface="Cambria Math" panose="02040503050406030204" pitchFamily="18" charset="0"/>
                            </a:rPr>
                            <m:t>=1</m:t>
                          </m:r>
                        </m:sub>
                        <m:sup>
                          <m:r>
                            <a:rPr lang="es-ES" sz="2400" b="0" i="1" smtClean="0">
                              <a:latin typeface="Cambria Math" panose="02040503050406030204" pitchFamily="18" charset="0"/>
                            </a:rPr>
                            <m:t>𝑁</m:t>
                          </m:r>
                        </m:sup>
                        <m:e>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f>
                                <m:fPr>
                                  <m:ctrlPr>
                                    <a:rPr lang="es-ES" sz="2400" i="1">
                                      <a:latin typeface="Cambria Math" panose="02040503050406030204" pitchFamily="18" charset="0"/>
                                    </a:rPr>
                                  </m:ctrlPr>
                                </m:fPr>
                                <m:num>
                                  <m:r>
                                    <a:rPr lang="es-ES" sz="2400" i="1">
                                      <a:latin typeface="Cambria Math" panose="02040503050406030204" pitchFamily="18" charset="0"/>
                                    </a:rPr>
                                    <m:t>𝑃</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𝑖</m:t>
                                      </m:r>
                                    </m:sub>
                                  </m:sSub>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i="1">
                                          <a:latin typeface="Cambria Math" panose="02040503050406030204" pitchFamily="18" charset="0"/>
                                        </a:rPr>
                                        <m:t>1</m:t>
                                      </m:r>
                                    </m:sub>
                                  </m:sSub>
                                  <m:r>
                                    <a:rPr lang="es-ES" sz="2400" i="1">
                                      <a:latin typeface="Cambria Math" panose="02040503050406030204" pitchFamily="18" charset="0"/>
                                    </a:rPr>
                                    <m:t>)</m:t>
                                  </m:r>
                                </m:num>
                                <m:den>
                                  <m:r>
                                    <a:rPr lang="es-ES" sz="2400" i="1">
                                      <a:latin typeface="Cambria Math" panose="02040503050406030204" pitchFamily="18" charset="0"/>
                                    </a:rPr>
                                    <m:t>𝑃</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𝑖</m:t>
                                      </m:r>
                                    </m:sub>
                                  </m:sSub>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i="1">
                                          <a:latin typeface="Cambria Math" panose="02040503050406030204" pitchFamily="18" charset="0"/>
                                        </a:rPr>
                                        <m:t>1</m:t>
                                      </m:r>
                                    </m:sub>
                                  </m:sSub>
                                  <m:r>
                                    <a:rPr lang="es-ES" sz="2400" i="1">
                                      <a:latin typeface="Cambria Math" panose="02040503050406030204" pitchFamily="18" charset="0"/>
                                    </a:rPr>
                                    <m:t>)</m:t>
                                  </m:r>
                                </m:den>
                              </m:f>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𝐸</m:t>
                                  </m:r>
                                </m:e>
                                <m:sub>
                                  <m:r>
                                    <a:rPr lang="es-ES" sz="2400" b="0" i="1" smtClean="0">
                                      <a:latin typeface="Cambria Math" panose="02040503050406030204" pitchFamily="18" charset="0"/>
                                    </a:rPr>
                                    <m:t>0</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𝑒</m:t>
                                  </m:r>
                                </m:e>
                                <m:sub>
                                  <m:r>
                                    <a:rPr lang="es-ES" sz="2400" b="0" i="1" smtClean="0">
                                      <a:latin typeface="Cambria Math" panose="02040503050406030204" pitchFamily="18" charset="0"/>
                                    </a:rPr>
                                    <m:t>1</m:t>
                                  </m:r>
                                </m:sub>
                              </m:sSub>
                              <m:r>
                                <a:rPr lang="es-ES" sz="2400" b="0" i="1" smtClean="0">
                                  <a:latin typeface="Cambria Math" panose="02040503050406030204" pitchFamily="18" charset="0"/>
                                </a:rPr>
                                <m:t>+</m:t>
                              </m:r>
                            </m:e>
                          </m:func>
                          <m:sSub>
                            <m:sSubPr>
                              <m:ctrlPr>
                                <a:rPr lang="es-ES" sz="2400" i="1">
                                  <a:latin typeface="Cambria Math" panose="02040503050406030204" pitchFamily="18" charset="0"/>
                                </a:rPr>
                              </m:ctrlPr>
                            </m:sSubPr>
                            <m:e>
                              <m:r>
                                <a:rPr lang="es-ES" sz="2400" i="1">
                                  <a:latin typeface="Cambria Math" panose="02040503050406030204" pitchFamily="18" charset="0"/>
                                </a:rPr>
                                <m:t>𝑒</m:t>
                              </m:r>
                            </m:e>
                            <m:sub>
                              <m:r>
                                <a:rPr lang="es-ES" sz="2400" b="0" i="1" smtClean="0">
                                  <a:latin typeface="Cambria Math" panose="02040503050406030204" pitchFamily="18" charset="0"/>
                                </a:rPr>
                                <m:t>2</m:t>
                              </m:r>
                            </m:sub>
                          </m:sSub>
                          <m:r>
                            <a:rPr lang="es-ES" sz="2400" i="1">
                              <a:latin typeface="Cambria Math" panose="02040503050406030204" pitchFamily="18" charset="0"/>
                            </a:rPr>
                            <m:t>+</m:t>
                          </m:r>
                          <m:r>
                            <a:rPr lang="es-ES" sz="2400" b="0" i="1" smtClean="0">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𝑒</m:t>
                              </m:r>
                            </m:e>
                            <m:sub>
                              <m:r>
                                <a:rPr lang="es-ES" sz="2400" b="0" i="1" smtClean="0">
                                  <a:latin typeface="Cambria Math" panose="02040503050406030204" pitchFamily="18" charset="0"/>
                                </a:rPr>
                                <m:t>𝑁</m:t>
                              </m:r>
                            </m:sub>
                          </m:sSub>
                        </m:e>
                      </m:nary>
                    </m:oMath>
                  </m:oMathPara>
                </a14:m>
                <a:endParaRPr lang="es-ES" sz="2400" dirty="0"/>
              </a:p>
            </p:txBody>
          </p:sp>
        </mc:Choice>
        <mc:Fallback>
          <p:sp>
            <p:nvSpPr>
              <p:cNvPr id="40" name="Rectangle 39">
                <a:extLst>
                  <a:ext uri="{FF2B5EF4-FFF2-40B4-BE49-F238E27FC236}">
                    <a16:creationId xmlns:a16="http://schemas.microsoft.com/office/drawing/2014/main" id="{6733B219-A210-5B44-83DD-2AA771D02121}"/>
                  </a:ext>
                </a:extLst>
              </p:cNvPr>
              <p:cNvSpPr>
                <a:spLocks noRot="1" noChangeAspect="1" noMove="1" noResize="1" noEditPoints="1" noAdjustHandles="1" noChangeArrowheads="1" noChangeShapeType="1" noTextEdit="1"/>
              </p:cNvSpPr>
              <p:nvPr/>
            </p:nvSpPr>
            <p:spPr>
              <a:xfrm>
                <a:off x="-320233" y="1173315"/>
                <a:ext cx="12512233" cy="1130822"/>
              </a:xfrm>
              <a:prstGeom prst="rect">
                <a:avLst/>
              </a:prstGeom>
              <a:blipFill>
                <a:blip r:embed="rId3"/>
                <a:stretch>
                  <a:fillRect t="-101111" b="-157778"/>
                </a:stretch>
              </a:blipFill>
            </p:spPr>
            <p:txBody>
              <a:bodyPr/>
              <a:lstStyle/>
              <a:p>
                <a:r>
                  <a:rPr lang="es-ES">
                    <a:noFill/>
                  </a:rPr>
                  <a:t> </a:t>
                </a:r>
              </a:p>
            </p:txBody>
          </p:sp>
        </mc:Fallback>
      </mc:AlternateContent>
      <p:sp>
        <p:nvSpPr>
          <p:cNvPr id="3" name="Rectangle 2">
            <a:extLst>
              <a:ext uri="{FF2B5EF4-FFF2-40B4-BE49-F238E27FC236}">
                <a16:creationId xmlns:a16="http://schemas.microsoft.com/office/drawing/2014/main" id="{2AA1E2A0-DD0A-054C-8452-3F5A877FF4FF}"/>
              </a:ext>
            </a:extLst>
          </p:cNvPr>
          <p:cNvSpPr/>
          <p:nvPr/>
        </p:nvSpPr>
        <p:spPr>
          <a:xfrm>
            <a:off x="2055848" y="2249582"/>
            <a:ext cx="8448600" cy="846386"/>
          </a:xfrm>
          <a:prstGeom prst="rect">
            <a:avLst/>
          </a:prstGeom>
        </p:spPr>
        <p:txBody>
          <a:bodyPr wrap="square">
            <a:spAutoFit/>
          </a:bodyPr>
          <a:lstStyle/>
          <a:p>
            <a:pPr defTabSz="410766">
              <a:lnSpc>
                <a:spcPct val="200000"/>
              </a:lnSpc>
              <a:defRPr sz="3000">
                <a:latin typeface="Palatino"/>
                <a:ea typeface="Palatino"/>
                <a:cs typeface="Palatino"/>
                <a:sym typeface="Palatino"/>
              </a:defRPr>
            </a:pPr>
            <a:r>
              <a:rPr lang="es-ES" sz="2800" dirty="0"/>
              <a:t>At </a:t>
            </a:r>
            <a:r>
              <a:rPr lang="es-ES" sz="2800" dirty="0" err="1"/>
              <a:t>every</a:t>
            </a:r>
            <a:r>
              <a:rPr lang="es-ES" sz="2800" dirty="0"/>
              <a:t> time-</a:t>
            </a:r>
            <a:r>
              <a:rPr lang="es-ES" sz="2800" dirty="0" err="1"/>
              <a:t>step</a:t>
            </a:r>
            <a:r>
              <a:rPr lang="es-ES" sz="2800" dirty="0"/>
              <a:t>, </a:t>
            </a:r>
            <a:r>
              <a:rPr lang="es-ES" sz="2800" dirty="0" err="1"/>
              <a:t>accumulate</a:t>
            </a:r>
            <a:r>
              <a:rPr lang="es-ES" sz="2800" dirty="0"/>
              <a:t> </a:t>
            </a:r>
            <a:r>
              <a:rPr lang="es-ES" sz="2800" i="1" dirty="0" err="1"/>
              <a:t>LR</a:t>
            </a:r>
            <a:r>
              <a:rPr lang="es-ES" sz="2800" i="1" baseline="-5999" dirty="0" err="1"/>
              <a:t>i</a:t>
            </a:r>
            <a:r>
              <a:rPr lang="es-ES" sz="2800" i="1" baseline="-5999" dirty="0"/>
              <a:t> </a:t>
            </a:r>
            <a:r>
              <a:rPr lang="es-ES" sz="2800" dirty="0" err="1"/>
              <a:t>until</a:t>
            </a:r>
            <a:r>
              <a:rPr lang="es-ES" sz="2800" dirty="0"/>
              <a:t> A,B</a:t>
            </a:r>
          </a:p>
        </p:txBody>
      </p:sp>
    </p:spTree>
    <p:extLst>
      <p:ext uri="{BB962C8B-B14F-4D97-AF65-F5344CB8AC3E}">
        <p14:creationId xmlns:p14="http://schemas.microsoft.com/office/powerpoint/2010/main" val="19284038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30" grpId="0" animBg="1" advAuto="0"/>
      <p:bldP spid="1440"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ounded Rectangle 135">
            <a:extLst>
              <a:ext uri="{FF2B5EF4-FFF2-40B4-BE49-F238E27FC236}">
                <a16:creationId xmlns:a16="http://schemas.microsoft.com/office/drawing/2014/main" id="{10C24B23-0BED-0E43-94DA-E282930AAB03}"/>
              </a:ext>
            </a:extLst>
          </p:cNvPr>
          <p:cNvSpPr/>
          <p:nvPr/>
        </p:nvSpPr>
        <p:spPr>
          <a:xfrm>
            <a:off x="6096000" y="3238942"/>
            <a:ext cx="5284304" cy="636105"/>
          </a:xfrm>
          <a:prstGeom prst="roundRect">
            <a:avLst>
              <a:gd name="adj" fmla="val 307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ounded Rectangle 41">
            <a:extLst>
              <a:ext uri="{FF2B5EF4-FFF2-40B4-BE49-F238E27FC236}">
                <a16:creationId xmlns:a16="http://schemas.microsoft.com/office/drawing/2014/main" id="{96ECD5A4-EED7-F248-ADBE-C60703B8F2E2}"/>
              </a:ext>
            </a:extLst>
          </p:cNvPr>
          <p:cNvSpPr/>
          <p:nvPr/>
        </p:nvSpPr>
        <p:spPr>
          <a:xfrm>
            <a:off x="6096000" y="2385391"/>
            <a:ext cx="5284304" cy="636105"/>
          </a:xfrm>
          <a:prstGeom prst="roundRect">
            <a:avLst>
              <a:gd name="adj" fmla="val 307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7" name="Oval 216">
            <a:extLst>
              <a:ext uri="{FF2B5EF4-FFF2-40B4-BE49-F238E27FC236}">
                <a16:creationId xmlns:a16="http://schemas.microsoft.com/office/drawing/2014/main" id="{79D0FB99-BC24-1049-8877-60A87C9B9F72}"/>
              </a:ext>
            </a:extLst>
          </p:cNvPr>
          <p:cNvSpPr/>
          <p:nvPr/>
        </p:nvSpPr>
        <p:spPr>
          <a:xfrm rot="14569144">
            <a:off x="7438435" y="5854489"/>
            <a:ext cx="230372" cy="230372"/>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4" name="Oval 213">
            <a:extLst>
              <a:ext uri="{FF2B5EF4-FFF2-40B4-BE49-F238E27FC236}">
                <a16:creationId xmlns:a16="http://schemas.microsoft.com/office/drawing/2014/main" id="{A45F3184-985F-134A-97EB-5F015721B5EC}"/>
              </a:ext>
            </a:extLst>
          </p:cNvPr>
          <p:cNvSpPr/>
          <p:nvPr/>
        </p:nvSpPr>
        <p:spPr>
          <a:xfrm>
            <a:off x="9353380" y="5881777"/>
            <a:ext cx="230372" cy="230372"/>
          </a:xfrm>
          <a:prstGeom prst="ellipse">
            <a:avLst/>
          </a:prstGeom>
          <a:solidFill>
            <a:srgbClr val="00B050">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8532454-E2D0-CA4A-BEA1-CB5EA004AE62}"/>
              </a:ext>
            </a:extLst>
          </p:cNvPr>
          <p:cNvSpPr/>
          <p:nvPr/>
        </p:nvSpPr>
        <p:spPr>
          <a:xfrm>
            <a:off x="650950" y="2417215"/>
            <a:ext cx="2146646" cy="20419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E0FA9F4F-C92C-B546-9417-0E4C0192151E}"/>
              </a:ext>
            </a:extLst>
          </p:cNvPr>
          <p:cNvSpPr/>
          <p:nvPr/>
        </p:nvSpPr>
        <p:spPr>
          <a:xfrm>
            <a:off x="1865638" y="262664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9D740E96-667F-4942-B0F9-4C9492A0584D}"/>
              </a:ext>
            </a:extLst>
          </p:cNvPr>
          <p:cNvSpPr/>
          <p:nvPr/>
        </p:nvSpPr>
        <p:spPr>
          <a:xfrm>
            <a:off x="734722" y="307691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07EB9C4F-5725-7041-AA76-2E00839CD299}"/>
              </a:ext>
            </a:extLst>
          </p:cNvPr>
          <p:cNvSpPr/>
          <p:nvPr/>
        </p:nvSpPr>
        <p:spPr>
          <a:xfrm>
            <a:off x="1970352" y="315021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D71A5AB9-BD12-DF4E-A867-C68F8DB1A1E5}"/>
              </a:ext>
            </a:extLst>
          </p:cNvPr>
          <p:cNvSpPr/>
          <p:nvPr/>
        </p:nvSpPr>
        <p:spPr>
          <a:xfrm>
            <a:off x="2294967" y="389368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1362F38E-CF38-B441-82DF-B20A3148FBB4}"/>
              </a:ext>
            </a:extLst>
          </p:cNvPr>
          <p:cNvSpPr/>
          <p:nvPr/>
        </p:nvSpPr>
        <p:spPr>
          <a:xfrm>
            <a:off x="1813280" y="413453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FF43420C-3921-654A-A121-32D7D0167174}"/>
              </a:ext>
            </a:extLst>
          </p:cNvPr>
          <p:cNvSpPr/>
          <p:nvPr/>
        </p:nvSpPr>
        <p:spPr>
          <a:xfrm>
            <a:off x="1069808" y="3663317"/>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5FCB6230-5136-A849-AC48-7FB53E9723DD}"/>
              </a:ext>
            </a:extLst>
          </p:cNvPr>
          <p:cNvSpPr/>
          <p:nvPr/>
        </p:nvSpPr>
        <p:spPr>
          <a:xfrm>
            <a:off x="849907" y="418688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87BA635-4A8F-FC4D-A8B8-6AC31098B8D4}"/>
              </a:ext>
            </a:extLst>
          </p:cNvPr>
          <p:cNvSpPr/>
          <p:nvPr/>
        </p:nvSpPr>
        <p:spPr>
          <a:xfrm>
            <a:off x="2357796" y="261617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80AC0953-0BD9-BB47-93E2-EE79BBDB3730}"/>
              </a:ext>
            </a:extLst>
          </p:cNvPr>
          <p:cNvSpPr/>
          <p:nvPr/>
        </p:nvSpPr>
        <p:spPr>
          <a:xfrm>
            <a:off x="1268765" y="326540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BD1F5FD5-6614-1748-9387-C753516E2447}"/>
              </a:ext>
            </a:extLst>
          </p:cNvPr>
          <p:cNvSpPr/>
          <p:nvPr/>
        </p:nvSpPr>
        <p:spPr>
          <a:xfrm>
            <a:off x="1006979" y="274183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7890C056-39AF-6744-9D3E-0C79DB815171}"/>
              </a:ext>
            </a:extLst>
          </p:cNvPr>
          <p:cNvSpPr/>
          <p:nvPr/>
        </p:nvSpPr>
        <p:spPr>
          <a:xfrm>
            <a:off x="1834223" y="356907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96FAE309-14BA-EC4F-A8B4-8E33619B2187}"/>
              </a:ext>
            </a:extLst>
          </p:cNvPr>
          <p:cNvSpPr/>
          <p:nvPr/>
        </p:nvSpPr>
        <p:spPr>
          <a:xfrm>
            <a:off x="1383951" y="291984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2EB77314-307A-1D41-9518-522C1D5F3B6A}"/>
              </a:ext>
            </a:extLst>
          </p:cNvPr>
          <p:cNvSpPr/>
          <p:nvPr/>
        </p:nvSpPr>
        <p:spPr>
          <a:xfrm rot="9988677">
            <a:off x="2206801" y="329002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CFB363A5-E694-E448-A130-BDFFF4E3366D}"/>
              </a:ext>
            </a:extLst>
          </p:cNvPr>
          <p:cNvSpPr/>
          <p:nvPr/>
        </p:nvSpPr>
        <p:spPr>
          <a:xfrm rot="9988677">
            <a:off x="1284679" y="250517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4052852C-F32E-1843-A693-61EAB3AD6735}"/>
              </a:ext>
            </a:extLst>
          </p:cNvPr>
          <p:cNvSpPr/>
          <p:nvPr/>
        </p:nvSpPr>
        <p:spPr>
          <a:xfrm rot="9988677">
            <a:off x="1722226" y="351426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E3C1A026-7A71-2C4B-956B-3297D61CEB6A}"/>
              </a:ext>
            </a:extLst>
          </p:cNvPr>
          <p:cNvSpPr/>
          <p:nvPr/>
        </p:nvSpPr>
        <p:spPr>
          <a:xfrm rot="9988677">
            <a:off x="1075264" y="400371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F0E4EC93-CA13-C24D-A2D5-6EE1B95A8D2D}"/>
              </a:ext>
            </a:extLst>
          </p:cNvPr>
          <p:cNvSpPr/>
          <p:nvPr/>
        </p:nvSpPr>
        <p:spPr>
          <a:xfrm rot="9988677">
            <a:off x="728469" y="359169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4AB3EA76-785F-2C40-806B-D61542399029}"/>
              </a:ext>
            </a:extLst>
          </p:cNvPr>
          <p:cNvSpPr/>
          <p:nvPr/>
        </p:nvSpPr>
        <p:spPr>
          <a:xfrm rot="9988677">
            <a:off x="1012782" y="292619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BF2AFF13-741B-BF40-876A-B91934D84E44}"/>
              </a:ext>
            </a:extLst>
          </p:cNvPr>
          <p:cNvSpPr/>
          <p:nvPr/>
        </p:nvSpPr>
        <p:spPr>
          <a:xfrm rot="9988677">
            <a:off x="735037" y="248925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D3D9465F-7888-8A40-9B49-B61BF5759039}"/>
              </a:ext>
            </a:extLst>
          </p:cNvPr>
          <p:cNvSpPr/>
          <p:nvPr/>
        </p:nvSpPr>
        <p:spPr>
          <a:xfrm rot="9988677">
            <a:off x="2373944" y="357760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11426AE9-BD92-F640-AE9F-A5CBA8033B11}"/>
              </a:ext>
            </a:extLst>
          </p:cNvPr>
          <p:cNvSpPr/>
          <p:nvPr/>
        </p:nvSpPr>
        <p:spPr>
          <a:xfrm rot="9988677">
            <a:off x="1446188" y="285905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2AEAD1F6-BCCF-E848-9920-C0211488A21F}"/>
              </a:ext>
            </a:extLst>
          </p:cNvPr>
          <p:cNvSpPr/>
          <p:nvPr/>
        </p:nvSpPr>
        <p:spPr>
          <a:xfrm rot="9988677">
            <a:off x="1894037" y="248210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43B8EF6-0259-A142-B52A-366108649B09}"/>
              </a:ext>
            </a:extLst>
          </p:cNvPr>
          <p:cNvSpPr/>
          <p:nvPr/>
        </p:nvSpPr>
        <p:spPr>
          <a:xfrm rot="9988677">
            <a:off x="1283149" y="347984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CEE83EB-EA98-9547-A077-B1B712FE8131}"/>
              </a:ext>
            </a:extLst>
          </p:cNvPr>
          <p:cNvSpPr/>
          <p:nvPr/>
        </p:nvSpPr>
        <p:spPr>
          <a:xfrm rot="9988677">
            <a:off x="1809100" y="289025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BC95917D-3A3D-A54A-98EF-F09AD86B997F}"/>
              </a:ext>
            </a:extLst>
          </p:cNvPr>
          <p:cNvSpPr/>
          <p:nvPr/>
        </p:nvSpPr>
        <p:spPr>
          <a:xfrm rot="14569144">
            <a:off x="2002606" y="423622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8F99177F-D5CD-F342-813E-58118E5FF5B8}"/>
              </a:ext>
            </a:extLst>
          </p:cNvPr>
          <p:cNvSpPr/>
          <p:nvPr/>
        </p:nvSpPr>
        <p:spPr>
          <a:xfrm rot="14569144">
            <a:off x="1378831" y="377981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BC83EC42-E7B3-1C4F-ABB7-6C965E498A09}"/>
              </a:ext>
            </a:extLst>
          </p:cNvPr>
          <p:cNvSpPr/>
          <p:nvPr/>
        </p:nvSpPr>
        <p:spPr>
          <a:xfrm rot="14569144">
            <a:off x="1670286" y="381830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7251D397-8617-BB4F-85F8-56B85CC05241}"/>
              </a:ext>
            </a:extLst>
          </p:cNvPr>
          <p:cNvSpPr/>
          <p:nvPr/>
        </p:nvSpPr>
        <p:spPr>
          <a:xfrm rot="14569144">
            <a:off x="1041899" y="330522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E39068CF-A3E0-E243-BE34-B02542515691}"/>
              </a:ext>
            </a:extLst>
          </p:cNvPr>
          <p:cNvSpPr/>
          <p:nvPr/>
        </p:nvSpPr>
        <p:spPr>
          <a:xfrm rot="14569144">
            <a:off x="2145958" y="271224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520FA247-FA7C-694A-BB10-8493FFFC0CA9}"/>
              </a:ext>
            </a:extLst>
          </p:cNvPr>
          <p:cNvSpPr/>
          <p:nvPr/>
        </p:nvSpPr>
        <p:spPr>
          <a:xfrm rot="14569144">
            <a:off x="2236996" y="295049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0A35ACE-0996-1B4D-A1A0-D832339DBEF0}"/>
              </a:ext>
            </a:extLst>
          </p:cNvPr>
          <p:cNvSpPr/>
          <p:nvPr/>
        </p:nvSpPr>
        <p:spPr>
          <a:xfrm rot="14569144">
            <a:off x="2476172" y="311729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08EB3420-501D-8F4C-A8A1-0717A932CDC1}"/>
              </a:ext>
            </a:extLst>
          </p:cNvPr>
          <p:cNvSpPr/>
          <p:nvPr/>
        </p:nvSpPr>
        <p:spPr>
          <a:xfrm rot="14569144">
            <a:off x="669038" y="383160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7C843276-843A-B344-B719-92301FDFCBD5}"/>
              </a:ext>
            </a:extLst>
          </p:cNvPr>
          <p:cNvSpPr/>
          <p:nvPr/>
        </p:nvSpPr>
        <p:spPr>
          <a:xfrm rot="14569144">
            <a:off x="1393591" y="420165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F0D7C5AE-6D84-4842-8AAC-177967E1702A}"/>
              </a:ext>
            </a:extLst>
          </p:cNvPr>
          <p:cNvSpPr/>
          <p:nvPr/>
        </p:nvSpPr>
        <p:spPr>
          <a:xfrm rot="14569144">
            <a:off x="2054124" y="359492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E5FBF01E-45AF-714A-BB93-5F2E2CD75C0D}"/>
              </a:ext>
            </a:extLst>
          </p:cNvPr>
          <p:cNvSpPr/>
          <p:nvPr/>
        </p:nvSpPr>
        <p:spPr>
          <a:xfrm rot="14569144">
            <a:off x="1641933" y="322644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1B9B1912-4D6A-1448-9B8D-1ADE3F5A0F7F}"/>
              </a:ext>
            </a:extLst>
          </p:cNvPr>
          <p:cNvSpPr/>
          <p:nvPr/>
        </p:nvSpPr>
        <p:spPr>
          <a:xfrm rot="14569144">
            <a:off x="2056321" y="393338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FD916C2-4CDC-FF4D-A70F-564390BDCADB}"/>
              </a:ext>
            </a:extLst>
          </p:cNvPr>
          <p:cNvSpPr/>
          <p:nvPr/>
        </p:nvSpPr>
        <p:spPr>
          <a:xfrm rot="14569144">
            <a:off x="2289847" y="417773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3224B2DC-2A42-BB42-92A6-FF78BC97B084}"/>
              </a:ext>
            </a:extLst>
          </p:cNvPr>
          <p:cNvSpPr/>
          <p:nvPr/>
        </p:nvSpPr>
        <p:spPr>
          <a:xfrm rot="14569144">
            <a:off x="1483545" y="352850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B368C9B3-AAC9-7D49-8C5C-ED30971A37FE}"/>
              </a:ext>
            </a:extLst>
          </p:cNvPr>
          <p:cNvSpPr/>
          <p:nvPr/>
        </p:nvSpPr>
        <p:spPr>
          <a:xfrm rot="9988677">
            <a:off x="1575626" y="255089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DF2DD5B8-4D31-824F-ABF3-98A0559FD03C}"/>
              </a:ext>
            </a:extLst>
          </p:cNvPr>
          <p:cNvSpPr/>
          <p:nvPr/>
        </p:nvSpPr>
        <p:spPr>
          <a:xfrm rot="9988677">
            <a:off x="758854" y="337813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0A07AA60-AA3C-9C42-A4A0-D8B9B171D45F}"/>
              </a:ext>
            </a:extLst>
          </p:cNvPr>
          <p:cNvSpPr/>
          <p:nvPr/>
        </p:nvSpPr>
        <p:spPr>
          <a:xfrm rot="9988677">
            <a:off x="2497111" y="282314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C22A36DB-7CBC-B648-9718-0CCA333B1642}"/>
              </a:ext>
            </a:extLst>
          </p:cNvPr>
          <p:cNvSpPr/>
          <p:nvPr/>
        </p:nvSpPr>
        <p:spPr>
          <a:xfrm rot="14569144">
            <a:off x="2549787" y="377643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E4F02EA8-BF75-3A4E-BDC6-F9CA2966F496}"/>
              </a:ext>
            </a:extLst>
          </p:cNvPr>
          <p:cNvSpPr/>
          <p:nvPr/>
        </p:nvSpPr>
        <p:spPr>
          <a:xfrm rot="14569144">
            <a:off x="1556846" y="398924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BC34EF94-30DE-BE4F-8905-D17C0A03EB3A}"/>
              </a:ext>
            </a:extLst>
          </p:cNvPr>
          <p:cNvSpPr/>
          <p:nvPr/>
        </p:nvSpPr>
        <p:spPr>
          <a:xfrm rot="10800000">
            <a:off x="3597004" y="2416890"/>
            <a:ext cx="2146646" cy="20419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049B813F-9FAB-AA4D-BF28-D1C91A3C5269}"/>
              </a:ext>
            </a:extLst>
          </p:cNvPr>
          <p:cNvSpPr/>
          <p:nvPr/>
        </p:nvSpPr>
        <p:spPr>
          <a:xfrm rot="10800000">
            <a:off x="5251492" y="357922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8446C942-6105-C844-B053-87470B028A36}"/>
              </a:ext>
            </a:extLst>
          </p:cNvPr>
          <p:cNvSpPr/>
          <p:nvPr/>
        </p:nvSpPr>
        <p:spPr>
          <a:xfrm rot="10800000">
            <a:off x="4801220" y="244830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E7413EFE-6EC6-4D48-B015-D4DBFEDD5818}"/>
              </a:ext>
            </a:extLst>
          </p:cNvPr>
          <p:cNvSpPr/>
          <p:nvPr/>
        </p:nvSpPr>
        <p:spPr>
          <a:xfrm rot="10800000">
            <a:off x="4727920" y="3683935"/>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DE77ABE9-DBBD-234D-A26E-D4D9F20AA424}"/>
              </a:ext>
            </a:extLst>
          </p:cNvPr>
          <p:cNvSpPr/>
          <p:nvPr/>
        </p:nvSpPr>
        <p:spPr>
          <a:xfrm rot="10800000">
            <a:off x="3984447" y="400855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1E8F3D10-D6CB-D345-8600-01D0B1B1A018}"/>
              </a:ext>
            </a:extLst>
          </p:cNvPr>
          <p:cNvSpPr/>
          <p:nvPr/>
        </p:nvSpPr>
        <p:spPr>
          <a:xfrm rot="10800000">
            <a:off x="3743604" y="352686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262544F-15E1-4E48-8C63-22AD6E6C4DB2}"/>
              </a:ext>
            </a:extLst>
          </p:cNvPr>
          <p:cNvSpPr/>
          <p:nvPr/>
        </p:nvSpPr>
        <p:spPr>
          <a:xfrm rot="10800000">
            <a:off x="4214819" y="278339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9E57E7D0-9CA2-854E-B033-16AF17DE269C}"/>
              </a:ext>
            </a:extLst>
          </p:cNvPr>
          <p:cNvSpPr/>
          <p:nvPr/>
        </p:nvSpPr>
        <p:spPr>
          <a:xfrm rot="10800000">
            <a:off x="3691247" y="256349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596F043-31AE-B74F-ACDF-CA4664247C0D}"/>
              </a:ext>
            </a:extLst>
          </p:cNvPr>
          <p:cNvSpPr/>
          <p:nvPr/>
        </p:nvSpPr>
        <p:spPr>
          <a:xfrm rot="10800000">
            <a:off x="5261964" y="407137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D0818E29-9EDD-A143-B3BA-2C7A4CB13DE7}"/>
              </a:ext>
            </a:extLst>
          </p:cNvPr>
          <p:cNvSpPr/>
          <p:nvPr/>
        </p:nvSpPr>
        <p:spPr>
          <a:xfrm rot="10800000">
            <a:off x="4612734" y="2982348"/>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5965DCB3-B075-854A-AB63-875A3AD3EE86}"/>
              </a:ext>
            </a:extLst>
          </p:cNvPr>
          <p:cNvSpPr/>
          <p:nvPr/>
        </p:nvSpPr>
        <p:spPr>
          <a:xfrm rot="10800000">
            <a:off x="5136306" y="272056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D919BC14-F576-C24D-9AC4-B5F236CF354A}"/>
              </a:ext>
            </a:extLst>
          </p:cNvPr>
          <p:cNvSpPr/>
          <p:nvPr/>
        </p:nvSpPr>
        <p:spPr>
          <a:xfrm rot="10800000">
            <a:off x="4309062" y="354780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D882E456-65BC-554F-9A8A-B75625B7DDEE}"/>
              </a:ext>
            </a:extLst>
          </p:cNvPr>
          <p:cNvSpPr/>
          <p:nvPr/>
        </p:nvSpPr>
        <p:spPr>
          <a:xfrm rot="10800000">
            <a:off x="4958292" y="309753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D7AD7A69-C04A-1E44-B303-7AC5161675EE}"/>
              </a:ext>
            </a:extLst>
          </p:cNvPr>
          <p:cNvSpPr/>
          <p:nvPr/>
        </p:nvSpPr>
        <p:spPr>
          <a:xfrm rot="20788677">
            <a:off x="4588107" y="392038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2D12D11B-BC1A-C84A-9F8A-B91AA74DDADB}"/>
              </a:ext>
            </a:extLst>
          </p:cNvPr>
          <p:cNvSpPr/>
          <p:nvPr/>
        </p:nvSpPr>
        <p:spPr>
          <a:xfrm rot="20788677">
            <a:off x="5385662" y="285856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92C6D93F-67A4-524D-BD63-D7EF8C0F4671}"/>
              </a:ext>
            </a:extLst>
          </p:cNvPr>
          <p:cNvSpPr/>
          <p:nvPr/>
        </p:nvSpPr>
        <p:spPr>
          <a:xfrm rot="20788677">
            <a:off x="4363874" y="343580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3C1F4F27-6902-B847-8281-DED8483FA36E}"/>
              </a:ext>
            </a:extLst>
          </p:cNvPr>
          <p:cNvSpPr/>
          <p:nvPr/>
        </p:nvSpPr>
        <p:spPr>
          <a:xfrm rot="20788677">
            <a:off x="3874419" y="278884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D3BAD08D-8BB1-6947-8C84-067797009E65}"/>
              </a:ext>
            </a:extLst>
          </p:cNvPr>
          <p:cNvSpPr/>
          <p:nvPr/>
        </p:nvSpPr>
        <p:spPr>
          <a:xfrm rot="20788677">
            <a:off x="4286440" y="244205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6C481DA3-42BC-1044-BBAE-02FD227C01BF}"/>
              </a:ext>
            </a:extLst>
          </p:cNvPr>
          <p:cNvSpPr/>
          <p:nvPr/>
        </p:nvSpPr>
        <p:spPr>
          <a:xfrm rot="20788677">
            <a:off x="4951939" y="2726365"/>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9AD68EC6-8BD5-B143-9CB4-E673DDD7CE1B}"/>
              </a:ext>
            </a:extLst>
          </p:cNvPr>
          <p:cNvSpPr/>
          <p:nvPr/>
        </p:nvSpPr>
        <p:spPr>
          <a:xfrm rot="20788677">
            <a:off x="5388879" y="244861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845A70DC-B172-9F45-80D9-3B1B3137B607}"/>
              </a:ext>
            </a:extLst>
          </p:cNvPr>
          <p:cNvSpPr/>
          <p:nvPr/>
        </p:nvSpPr>
        <p:spPr>
          <a:xfrm rot="20788677">
            <a:off x="4300527" y="408752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FBBE0B1D-EA67-534D-8A7F-4CBC2106717D}"/>
              </a:ext>
            </a:extLst>
          </p:cNvPr>
          <p:cNvSpPr/>
          <p:nvPr/>
        </p:nvSpPr>
        <p:spPr>
          <a:xfrm rot="20788677">
            <a:off x="5019080" y="3159771"/>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8C9F4536-5396-ED48-91F8-24198D7120AD}"/>
              </a:ext>
            </a:extLst>
          </p:cNvPr>
          <p:cNvSpPr/>
          <p:nvPr/>
        </p:nvSpPr>
        <p:spPr>
          <a:xfrm rot="20788677">
            <a:off x="5396031" y="360762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5C48FC33-BA98-7749-B598-071ADE64A2D7}"/>
              </a:ext>
            </a:extLst>
          </p:cNvPr>
          <p:cNvSpPr/>
          <p:nvPr/>
        </p:nvSpPr>
        <p:spPr>
          <a:xfrm rot="20788677">
            <a:off x="4398292" y="299673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0DA013-B871-2848-B625-BED6C25BE980}"/>
              </a:ext>
            </a:extLst>
          </p:cNvPr>
          <p:cNvSpPr/>
          <p:nvPr/>
        </p:nvSpPr>
        <p:spPr>
          <a:xfrm rot="20788677">
            <a:off x="4987885" y="352268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49DAE63A-3E7E-9948-A689-73CCF832BF21}"/>
              </a:ext>
            </a:extLst>
          </p:cNvPr>
          <p:cNvSpPr/>
          <p:nvPr/>
        </p:nvSpPr>
        <p:spPr>
          <a:xfrm rot="3769144">
            <a:off x="3641909" y="371618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5E8256C7-3B89-8246-A393-4213679C5C3F}"/>
              </a:ext>
            </a:extLst>
          </p:cNvPr>
          <p:cNvSpPr/>
          <p:nvPr/>
        </p:nvSpPr>
        <p:spPr>
          <a:xfrm rot="3769144">
            <a:off x="4098317" y="309241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25288A70-DEFB-3341-9133-C45B3B59C0BF}"/>
              </a:ext>
            </a:extLst>
          </p:cNvPr>
          <p:cNvSpPr/>
          <p:nvPr/>
        </p:nvSpPr>
        <p:spPr>
          <a:xfrm rot="3769144">
            <a:off x="4059829" y="338386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85C9F84B-9718-044B-BF66-6444A7068547}"/>
              </a:ext>
            </a:extLst>
          </p:cNvPr>
          <p:cNvSpPr/>
          <p:nvPr/>
        </p:nvSpPr>
        <p:spPr>
          <a:xfrm rot="3769144">
            <a:off x="4572914" y="275548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B513D8B6-8EB8-5545-B96A-5D278923544D}"/>
              </a:ext>
            </a:extLst>
          </p:cNvPr>
          <p:cNvSpPr/>
          <p:nvPr/>
        </p:nvSpPr>
        <p:spPr>
          <a:xfrm rot="3769144">
            <a:off x="5049080" y="240378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AAB37A31-5198-3642-A5CF-75EEC92D5C73}"/>
              </a:ext>
            </a:extLst>
          </p:cNvPr>
          <p:cNvSpPr/>
          <p:nvPr/>
        </p:nvSpPr>
        <p:spPr>
          <a:xfrm rot="3769144">
            <a:off x="4927637" y="395057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A96B9865-C570-0143-AB08-AED0D76FB81F}"/>
              </a:ext>
            </a:extLst>
          </p:cNvPr>
          <p:cNvSpPr/>
          <p:nvPr/>
        </p:nvSpPr>
        <p:spPr>
          <a:xfrm rot="3769144">
            <a:off x="4760840" y="418975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48633079-FCFC-284B-BDE5-A3F0A42AF57D}"/>
              </a:ext>
            </a:extLst>
          </p:cNvPr>
          <p:cNvSpPr/>
          <p:nvPr/>
        </p:nvSpPr>
        <p:spPr>
          <a:xfrm rot="3769144">
            <a:off x="3940973" y="250827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78CF4651-6500-4D42-A5F8-BCD1F32653A3}"/>
              </a:ext>
            </a:extLst>
          </p:cNvPr>
          <p:cNvSpPr/>
          <p:nvPr/>
        </p:nvSpPr>
        <p:spPr>
          <a:xfrm rot="3769144">
            <a:off x="3676480" y="310717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21F103E6-99BB-3349-8C36-592D677AA67B}"/>
              </a:ext>
            </a:extLst>
          </p:cNvPr>
          <p:cNvSpPr/>
          <p:nvPr/>
        </p:nvSpPr>
        <p:spPr>
          <a:xfrm rot="3769144">
            <a:off x="4283213" y="3767707"/>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2325F974-9CCF-A84D-9211-F26F49D21C4C}"/>
              </a:ext>
            </a:extLst>
          </p:cNvPr>
          <p:cNvSpPr/>
          <p:nvPr/>
        </p:nvSpPr>
        <p:spPr>
          <a:xfrm rot="3769144">
            <a:off x="4651688" y="335551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753C98C-639E-EF4D-B50D-DC6CF265D273}"/>
              </a:ext>
            </a:extLst>
          </p:cNvPr>
          <p:cNvSpPr/>
          <p:nvPr/>
        </p:nvSpPr>
        <p:spPr>
          <a:xfrm rot="3769144">
            <a:off x="3944752" y="376990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EE92DBAD-F7FE-4F42-8076-C220C61F88EF}"/>
              </a:ext>
            </a:extLst>
          </p:cNvPr>
          <p:cNvSpPr/>
          <p:nvPr/>
        </p:nvSpPr>
        <p:spPr>
          <a:xfrm rot="3769144">
            <a:off x="3700401" y="400343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13CCC58F-6153-D442-B85A-64C4F55026D9}"/>
              </a:ext>
            </a:extLst>
          </p:cNvPr>
          <p:cNvSpPr/>
          <p:nvPr/>
        </p:nvSpPr>
        <p:spPr>
          <a:xfrm rot="3769144">
            <a:off x="4349632" y="3197128"/>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7D4BD2B0-E91E-D540-BDFA-107A68F85165}"/>
              </a:ext>
            </a:extLst>
          </p:cNvPr>
          <p:cNvSpPr/>
          <p:nvPr/>
        </p:nvSpPr>
        <p:spPr>
          <a:xfrm rot="20788677">
            <a:off x="5327246" y="328920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D560FFC0-7D3A-1E46-98D4-6E14F44C7857}"/>
              </a:ext>
            </a:extLst>
          </p:cNvPr>
          <p:cNvSpPr/>
          <p:nvPr/>
        </p:nvSpPr>
        <p:spPr>
          <a:xfrm rot="20788677">
            <a:off x="4500002" y="247243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Oval 90">
            <a:extLst>
              <a:ext uri="{FF2B5EF4-FFF2-40B4-BE49-F238E27FC236}">
                <a16:creationId xmlns:a16="http://schemas.microsoft.com/office/drawing/2014/main" id="{EF3A18CA-193C-8243-A1E7-AF24B1CD4C69}"/>
              </a:ext>
            </a:extLst>
          </p:cNvPr>
          <p:cNvSpPr/>
          <p:nvPr/>
        </p:nvSpPr>
        <p:spPr>
          <a:xfrm rot="20788677">
            <a:off x="5054989" y="421069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Oval 91">
            <a:extLst>
              <a:ext uri="{FF2B5EF4-FFF2-40B4-BE49-F238E27FC236}">
                <a16:creationId xmlns:a16="http://schemas.microsoft.com/office/drawing/2014/main" id="{5745A9EF-CDC0-214F-A138-EF895D0DDD8A}"/>
              </a:ext>
            </a:extLst>
          </p:cNvPr>
          <p:cNvSpPr/>
          <p:nvPr/>
        </p:nvSpPr>
        <p:spPr>
          <a:xfrm rot="3769144">
            <a:off x="3961917" y="423195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Oval 92">
            <a:extLst>
              <a:ext uri="{FF2B5EF4-FFF2-40B4-BE49-F238E27FC236}">
                <a16:creationId xmlns:a16="http://schemas.microsoft.com/office/drawing/2014/main" id="{86F6278A-732E-924D-AD4D-5B41845A698C}"/>
              </a:ext>
            </a:extLst>
          </p:cNvPr>
          <p:cNvSpPr/>
          <p:nvPr/>
        </p:nvSpPr>
        <p:spPr>
          <a:xfrm rot="3769144">
            <a:off x="3888888" y="327042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TextBox 95">
            <a:extLst>
              <a:ext uri="{FF2B5EF4-FFF2-40B4-BE49-F238E27FC236}">
                <a16:creationId xmlns:a16="http://schemas.microsoft.com/office/drawing/2014/main" id="{C91C2E5D-D54B-014F-9EE2-A391340E1FE3}"/>
              </a:ext>
            </a:extLst>
          </p:cNvPr>
          <p:cNvSpPr txBox="1"/>
          <p:nvPr/>
        </p:nvSpPr>
        <p:spPr>
          <a:xfrm>
            <a:off x="962203" y="1387647"/>
            <a:ext cx="1738260" cy="584775"/>
          </a:xfrm>
          <a:prstGeom prst="rect">
            <a:avLst/>
          </a:prstGeom>
          <a:noFill/>
        </p:spPr>
        <p:txBody>
          <a:bodyPr wrap="square" rtlCol="0">
            <a:spAutoFit/>
          </a:bodyPr>
          <a:lstStyle/>
          <a:p>
            <a:pPr algn="ctr"/>
            <a:r>
              <a:rPr lang="en-AU" sz="3200" dirty="0"/>
              <a:t>Urn H0</a:t>
            </a:r>
            <a:endParaRPr lang="en-AU" sz="3200" baseline="-25000" dirty="0"/>
          </a:p>
        </p:txBody>
      </p:sp>
      <p:sp>
        <p:nvSpPr>
          <p:cNvPr id="97" name="TextBox 96">
            <a:extLst>
              <a:ext uri="{FF2B5EF4-FFF2-40B4-BE49-F238E27FC236}">
                <a16:creationId xmlns:a16="http://schemas.microsoft.com/office/drawing/2014/main" id="{89D0DE43-B404-C243-B389-8D31F92E2F1C}"/>
              </a:ext>
            </a:extLst>
          </p:cNvPr>
          <p:cNvSpPr txBox="1"/>
          <p:nvPr/>
        </p:nvSpPr>
        <p:spPr>
          <a:xfrm>
            <a:off x="3799658" y="1387647"/>
            <a:ext cx="1738260" cy="584775"/>
          </a:xfrm>
          <a:prstGeom prst="rect">
            <a:avLst/>
          </a:prstGeom>
          <a:noFill/>
        </p:spPr>
        <p:txBody>
          <a:bodyPr wrap="square" rtlCol="0">
            <a:spAutoFit/>
          </a:bodyPr>
          <a:lstStyle/>
          <a:p>
            <a:pPr algn="ctr"/>
            <a:r>
              <a:rPr lang="en-AU" sz="3200" dirty="0"/>
              <a:t>Urn H1</a:t>
            </a:r>
            <a:endParaRPr lang="en-AU" sz="3200" baseline="-25000" dirty="0"/>
          </a:p>
        </p:txBody>
      </p:sp>
      <p:sp>
        <p:nvSpPr>
          <p:cNvPr id="100" name="Rectangle 99">
            <a:extLst>
              <a:ext uri="{FF2B5EF4-FFF2-40B4-BE49-F238E27FC236}">
                <a16:creationId xmlns:a16="http://schemas.microsoft.com/office/drawing/2014/main" id="{91C917B7-EEFF-6145-B426-FCB042C03BCF}"/>
              </a:ext>
            </a:extLst>
          </p:cNvPr>
          <p:cNvSpPr/>
          <p:nvPr/>
        </p:nvSpPr>
        <p:spPr>
          <a:xfrm>
            <a:off x="4536901" y="4469514"/>
            <a:ext cx="342900" cy="8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2" name="Straight Connector 101">
            <a:extLst>
              <a:ext uri="{FF2B5EF4-FFF2-40B4-BE49-F238E27FC236}">
                <a16:creationId xmlns:a16="http://schemas.microsoft.com/office/drawing/2014/main" id="{F53E1E3D-B3EE-9849-BA1A-93B5C00FB2B3}"/>
              </a:ext>
            </a:extLst>
          </p:cNvPr>
          <p:cNvCxnSpPr>
            <a:cxnSpLocks/>
          </p:cNvCxnSpPr>
          <p:nvPr/>
        </p:nvCxnSpPr>
        <p:spPr>
          <a:xfrm>
            <a:off x="1233377" y="5996763"/>
            <a:ext cx="9333023" cy="149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A0CA331E-23A1-9F42-99A5-977458EB76D1}"/>
              </a:ext>
            </a:extLst>
          </p:cNvPr>
          <p:cNvSpPr/>
          <p:nvPr/>
        </p:nvSpPr>
        <p:spPr>
          <a:xfrm rot="14569144">
            <a:off x="7480898" y="585413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E0C0CB81-FBEE-DD45-B08B-A3B66FE19248}"/>
              </a:ext>
            </a:extLst>
          </p:cNvPr>
          <p:cNvSpPr/>
          <p:nvPr/>
        </p:nvSpPr>
        <p:spPr>
          <a:xfrm rot="14569144">
            <a:off x="1552462" y="5322831"/>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4C02AB68-1C4C-1540-B7E7-24F8110B1B28}"/>
              </a:ext>
            </a:extLst>
          </p:cNvPr>
          <p:cNvSpPr/>
          <p:nvPr/>
        </p:nvSpPr>
        <p:spPr>
          <a:xfrm>
            <a:off x="1501849" y="4469514"/>
            <a:ext cx="342900" cy="8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8324535D-6C8B-9E4E-997F-423F4DF1C54B}"/>
              </a:ext>
            </a:extLst>
          </p:cNvPr>
          <p:cNvSpPr/>
          <p:nvPr/>
        </p:nvSpPr>
        <p:spPr>
          <a:xfrm rot="14569144">
            <a:off x="5577724" y="5820168"/>
            <a:ext cx="230372" cy="230372"/>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DAD35551-1F08-9E4B-93C3-D4F38741165E}"/>
              </a:ext>
            </a:extLst>
          </p:cNvPr>
          <p:cNvSpPr/>
          <p:nvPr/>
        </p:nvSpPr>
        <p:spPr>
          <a:xfrm>
            <a:off x="9408368" y="588020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TextBox 198">
            <a:extLst>
              <a:ext uri="{FF2B5EF4-FFF2-40B4-BE49-F238E27FC236}">
                <a16:creationId xmlns:a16="http://schemas.microsoft.com/office/drawing/2014/main" id="{3AA71A10-3408-D640-BB9B-B6351458FF8B}"/>
              </a:ext>
            </a:extLst>
          </p:cNvPr>
          <p:cNvSpPr txBox="1"/>
          <p:nvPr/>
        </p:nvSpPr>
        <p:spPr>
          <a:xfrm>
            <a:off x="9347200" y="6069714"/>
            <a:ext cx="546100" cy="523220"/>
          </a:xfrm>
          <a:prstGeom prst="rect">
            <a:avLst/>
          </a:prstGeom>
          <a:noFill/>
        </p:spPr>
        <p:txBody>
          <a:bodyPr wrap="square" rtlCol="0">
            <a:spAutoFit/>
          </a:bodyPr>
          <a:lstStyle/>
          <a:p>
            <a:r>
              <a:rPr lang="en-AU" sz="2800" dirty="0"/>
              <a:t>e</a:t>
            </a:r>
            <a:r>
              <a:rPr lang="en-AU" sz="2800" baseline="-25000" dirty="0"/>
              <a:t>1</a:t>
            </a:r>
          </a:p>
        </p:txBody>
      </p:sp>
      <p:sp>
        <p:nvSpPr>
          <p:cNvPr id="200" name="TextBox 199">
            <a:extLst>
              <a:ext uri="{FF2B5EF4-FFF2-40B4-BE49-F238E27FC236}">
                <a16:creationId xmlns:a16="http://schemas.microsoft.com/office/drawing/2014/main" id="{FCC8CED9-FAE6-AC42-B96F-3CC08E001BE4}"/>
              </a:ext>
            </a:extLst>
          </p:cNvPr>
          <p:cNvSpPr txBox="1"/>
          <p:nvPr/>
        </p:nvSpPr>
        <p:spPr>
          <a:xfrm>
            <a:off x="7464152" y="6024222"/>
            <a:ext cx="546100" cy="523220"/>
          </a:xfrm>
          <a:prstGeom prst="rect">
            <a:avLst/>
          </a:prstGeom>
          <a:noFill/>
        </p:spPr>
        <p:txBody>
          <a:bodyPr wrap="square" rtlCol="0">
            <a:spAutoFit/>
          </a:bodyPr>
          <a:lstStyle/>
          <a:p>
            <a:r>
              <a:rPr lang="en-AU" sz="2800"/>
              <a:t>e</a:t>
            </a:r>
            <a:r>
              <a:rPr lang="en-AU" sz="2800" baseline="-25000"/>
              <a:t>2</a:t>
            </a:r>
          </a:p>
        </p:txBody>
      </p:sp>
      <p:sp>
        <p:nvSpPr>
          <p:cNvPr id="201" name="TextBox 200">
            <a:extLst>
              <a:ext uri="{FF2B5EF4-FFF2-40B4-BE49-F238E27FC236}">
                <a16:creationId xmlns:a16="http://schemas.microsoft.com/office/drawing/2014/main" id="{12F07EC5-2A33-7644-83E6-9057AE4F198A}"/>
              </a:ext>
            </a:extLst>
          </p:cNvPr>
          <p:cNvSpPr txBox="1"/>
          <p:nvPr/>
        </p:nvSpPr>
        <p:spPr>
          <a:xfrm>
            <a:off x="5499727" y="5956349"/>
            <a:ext cx="546100" cy="523220"/>
          </a:xfrm>
          <a:prstGeom prst="rect">
            <a:avLst/>
          </a:prstGeom>
          <a:noFill/>
        </p:spPr>
        <p:txBody>
          <a:bodyPr wrap="square" rtlCol="0">
            <a:spAutoFit/>
          </a:bodyPr>
          <a:lstStyle/>
          <a:p>
            <a:r>
              <a:rPr lang="en-AU" sz="2800"/>
              <a:t>e</a:t>
            </a:r>
            <a:r>
              <a:rPr lang="en-AU" sz="2800" baseline="-25000"/>
              <a:t>3</a:t>
            </a:r>
          </a:p>
        </p:txBody>
      </p:sp>
      <p:sp>
        <p:nvSpPr>
          <p:cNvPr id="203" name="TextBox 202">
            <a:extLst>
              <a:ext uri="{FF2B5EF4-FFF2-40B4-BE49-F238E27FC236}">
                <a16:creationId xmlns:a16="http://schemas.microsoft.com/office/drawing/2014/main" id="{95078792-92C4-B040-9C10-ACEDBA20CE69}"/>
              </a:ext>
            </a:extLst>
          </p:cNvPr>
          <p:cNvSpPr txBox="1"/>
          <p:nvPr/>
        </p:nvSpPr>
        <p:spPr>
          <a:xfrm>
            <a:off x="1037986" y="5160126"/>
            <a:ext cx="546100" cy="523220"/>
          </a:xfrm>
          <a:prstGeom prst="rect">
            <a:avLst/>
          </a:prstGeom>
          <a:noFill/>
        </p:spPr>
        <p:txBody>
          <a:bodyPr wrap="square" rtlCol="0">
            <a:spAutoFit/>
          </a:bodyPr>
          <a:lstStyle/>
          <a:p>
            <a:r>
              <a:rPr lang="en-AU" sz="2800" dirty="0"/>
              <a:t>e</a:t>
            </a:r>
            <a:r>
              <a:rPr lang="en-AU" sz="2800" baseline="-25000" dirty="0"/>
              <a:t>4</a:t>
            </a:r>
          </a:p>
        </p:txBody>
      </p:sp>
      <p:sp>
        <p:nvSpPr>
          <p:cNvPr id="216" name="Oval 215">
            <a:extLst>
              <a:ext uri="{FF2B5EF4-FFF2-40B4-BE49-F238E27FC236}">
                <a16:creationId xmlns:a16="http://schemas.microsoft.com/office/drawing/2014/main" id="{295D6674-41C9-A848-9FD5-29F46D9535AD}"/>
              </a:ext>
            </a:extLst>
          </p:cNvPr>
          <p:cNvSpPr/>
          <p:nvPr/>
        </p:nvSpPr>
        <p:spPr>
          <a:xfrm rot="14569144">
            <a:off x="5646392" y="581404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9" name="Straight Arrow Connector 218">
            <a:extLst>
              <a:ext uri="{FF2B5EF4-FFF2-40B4-BE49-F238E27FC236}">
                <a16:creationId xmlns:a16="http://schemas.microsoft.com/office/drawing/2014/main" id="{225F9007-8E72-7746-86E2-8C376DD2BE54}"/>
              </a:ext>
            </a:extLst>
          </p:cNvPr>
          <p:cNvCxnSpPr>
            <a:cxnSpLocks/>
          </p:cNvCxnSpPr>
          <p:nvPr/>
        </p:nvCxnSpPr>
        <p:spPr>
          <a:xfrm>
            <a:off x="5925103" y="5937983"/>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164BE69-6618-C54E-97E1-5571B1F1588D}"/>
              </a:ext>
            </a:extLst>
          </p:cNvPr>
          <p:cNvCxnSpPr>
            <a:cxnSpLocks/>
          </p:cNvCxnSpPr>
          <p:nvPr/>
        </p:nvCxnSpPr>
        <p:spPr>
          <a:xfrm>
            <a:off x="7901039" y="5973479"/>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9E1CD2E9-7F13-1446-B7ED-92611F8E8734}"/>
              </a:ext>
            </a:extLst>
          </p:cNvPr>
          <p:cNvCxnSpPr>
            <a:cxnSpLocks/>
          </p:cNvCxnSpPr>
          <p:nvPr/>
        </p:nvCxnSpPr>
        <p:spPr>
          <a:xfrm>
            <a:off x="9696400" y="6024222"/>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4DBB5B89-ED47-8546-80A0-9680B4826F0C}"/>
              </a:ext>
            </a:extLst>
          </p:cNvPr>
          <p:cNvSpPr txBox="1"/>
          <p:nvPr/>
        </p:nvSpPr>
        <p:spPr>
          <a:xfrm>
            <a:off x="972682" y="1908347"/>
            <a:ext cx="1608667" cy="523220"/>
          </a:xfrm>
          <a:prstGeom prst="rect">
            <a:avLst/>
          </a:prstGeom>
          <a:noFill/>
        </p:spPr>
        <p:txBody>
          <a:bodyPr wrap="square" rtlCol="0">
            <a:spAutoFit/>
          </a:bodyPr>
          <a:lstStyle/>
          <a:p>
            <a:pPr algn="ctr"/>
            <a:r>
              <a:rPr lang="en-AU" sz="2800">
                <a:solidFill>
                  <a:srgbClr val="FF0000"/>
                </a:solidFill>
              </a:rPr>
              <a:t>80</a:t>
            </a:r>
            <a:r>
              <a:rPr lang="en-AU" sz="2800"/>
              <a:t>:</a:t>
            </a:r>
            <a:r>
              <a:rPr lang="en-AU" sz="2800">
                <a:solidFill>
                  <a:srgbClr val="00B050"/>
                </a:solidFill>
              </a:rPr>
              <a:t>20</a:t>
            </a:r>
          </a:p>
        </p:txBody>
      </p:sp>
      <p:sp>
        <p:nvSpPr>
          <p:cNvPr id="228" name="TextBox 227">
            <a:extLst>
              <a:ext uri="{FF2B5EF4-FFF2-40B4-BE49-F238E27FC236}">
                <a16:creationId xmlns:a16="http://schemas.microsoft.com/office/drawing/2014/main" id="{DA5407C7-12CB-3C49-AAD8-B5DEFDB4F3CD}"/>
              </a:ext>
            </a:extLst>
          </p:cNvPr>
          <p:cNvSpPr txBox="1"/>
          <p:nvPr/>
        </p:nvSpPr>
        <p:spPr>
          <a:xfrm>
            <a:off x="3816821" y="1908347"/>
            <a:ext cx="1608667" cy="523220"/>
          </a:xfrm>
          <a:prstGeom prst="rect">
            <a:avLst/>
          </a:prstGeom>
          <a:noFill/>
        </p:spPr>
        <p:txBody>
          <a:bodyPr wrap="square" rtlCol="0">
            <a:spAutoFit/>
          </a:bodyPr>
          <a:lstStyle/>
          <a:p>
            <a:pPr algn="ctr"/>
            <a:r>
              <a:rPr lang="en-AU" sz="2800" dirty="0">
                <a:solidFill>
                  <a:srgbClr val="FF0000"/>
                </a:solidFill>
              </a:rPr>
              <a:t>30</a:t>
            </a:r>
            <a:r>
              <a:rPr lang="en-AU" sz="2800" dirty="0"/>
              <a:t>:</a:t>
            </a:r>
            <a:r>
              <a:rPr lang="en-AU" sz="2800" dirty="0">
                <a:solidFill>
                  <a:srgbClr val="00B050"/>
                </a:solidFill>
              </a:rPr>
              <a:t>70</a:t>
            </a:r>
          </a:p>
        </p:txBody>
      </p:sp>
      <p:sp>
        <p:nvSpPr>
          <p:cNvPr id="233" name="TextBox 232">
            <a:extLst>
              <a:ext uri="{FF2B5EF4-FFF2-40B4-BE49-F238E27FC236}">
                <a16:creationId xmlns:a16="http://schemas.microsoft.com/office/drawing/2014/main" id="{7BF343C2-B1F3-2144-8FC6-5EFEECA83FF9}"/>
              </a:ext>
            </a:extLst>
          </p:cNvPr>
          <p:cNvSpPr txBox="1"/>
          <p:nvPr/>
        </p:nvSpPr>
        <p:spPr>
          <a:xfrm>
            <a:off x="303976" y="353921"/>
            <a:ext cx="5458870" cy="769441"/>
          </a:xfrm>
          <a:prstGeom prst="rect">
            <a:avLst/>
          </a:prstGeom>
          <a:noFill/>
        </p:spPr>
        <p:txBody>
          <a:bodyPr wrap="square" rtlCol="0">
            <a:spAutoFit/>
          </a:bodyPr>
          <a:lstStyle/>
          <a:p>
            <a:r>
              <a:rPr lang="en-AU" sz="4400" b="1" dirty="0"/>
              <a:t>Inference “Urns game”</a:t>
            </a:r>
          </a:p>
        </p:txBody>
      </p:sp>
      <p:cxnSp>
        <p:nvCxnSpPr>
          <p:cNvPr id="234" name="Straight Arrow Connector 233">
            <a:extLst>
              <a:ext uri="{FF2B5EF4-FFF2-40B4-BE49-F238E27FC236}">
                <a16:creationId xmlns:a16="http://schemas.microsoft.com/office/drawing/2014/main" id="{C9B3BE97-01CB-4C48-95FA-467FC28B5B03}"/>
              </a:ext>
            </a:extLst>
          </p:cNvPr>
          <p:cNvCxnSpPr>
            <a:cxnSpLocks/>
          </p:cNvCxnSpPr>
          <p:nvPr/>
        </p:nvCxnSpPr>
        <p:spPr>
          <a:xfrm>
            <a:off x="1667060" y="5586046"/>
            <a:ext cx="0" cy="205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Rounded Rectangle 230">
            <a:extLst>
              <a:ext uri="{FF2B5EF4-FFF2-40B4-BE49-F238E27FC236}">
                <a16:creationId xmlns:a16="http://schemas.microsoft.com/office/drawing/2014/main" id="{D1858723-07AA-3B4A-BD0C-2594BD45257A}"/>
              </a:ext>
            </a:extLst>
          </p:cNvPr>
          <p:cNvSpPr/>
          <p:nvPr/>
        </p:nvSpPr>
        <p:spPr>
          <a:xfrm>
            <a:off x="850605" y="4993875"/>
            <a:ext cx="4295553" cy="1552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err="1"/>
              <a:t>Mask</a:t>
            </a:r>
            <a:endParaRPr lang="es-ES" dirty="0"/>
          </a:p>
        </p:txBody>
      </p:sp>
      <p:pic>
        <p:nvPicPr>
          <p:cNvPr id="117" name="Image" descr="Image">
            <a:extLst>
              <a:ext uri="{FF2B5EF4-FFF2-40B4-BE49-F238E27FC236}">
                <a16:creationId xmlns:a16="http://schemas.microsoft.com/office/drawing/2014/main" id="{D52C8B0A-2146-6D4D-8A90-FA2B10A354E1}"/>
              </a:ext>
            </a:extLst>
          </p:cNvPr>
          <p:cNvPicPr>
            <a:picLocks noChangeAspect="1"/>
          </p:cNvPicPr>
          <p:nvPr/>
        </p:nvPicPr>
        <p:blipFill>
          <a:blip r:embed="rId2">
            <a:extLst/>
          </a:blip>
          <a:stretch>
            <a:fillRect/>
          </a:stretch>
        </p:blipFill>
        <p:spPr>
          <a:xfrm>
            <a:off x="5976732" y="1343927"/>
            <a:ext cx="5840962" cy="615501"/>
          </a:xfrm>
          <a:prstGeom prst="rect">
            <a:avLst/>
          </a:prstGeom>
          <a:ln w="12700">
            <a:miter lim="400000"/>
          </a:ln>
        </p:spPr>
      </p:pic>
      <p:sp>
        <p:nvSpPr>
          <p:cNvPr id="2" name="TextBox 1">
            <a:extLst>
              <a:ext uri="{FF2B5EF4-FFF2-40B4-BE49-F238E27FC236}">
                <a16:creationId xmlns:a16="http://schemas.microsoft.com/office/drawing/2014/main" id="{AC3C8677-1DD9-F146-8A15-373AC834B75C}"/>
              </a:ext>
            </a:extLst>
          </p:cNvPr>
          <p:cNvSpPr txBox="1"/>
          <p:nvPr/>
        </p:nvSpPr>
        <p:spPr>
          <a:xfrm>
            <a:off x="6096000" y="2465614"/>
            <a:ext cx="2665838" cy="400110"/>
          </a:xfrm>
          <a:prstGeom prst="rect">
            <a:avLst/>
          </a:prstGeom>
          <a:noFill/>
        </p:spPr>
        <p:txBody>
          <a:bodyPr wrap="square" rtlCol="0">
            <a:spAutoFit/>
          </a:bodyPr>
          <a:lstStyle/>
          <a:p>
            <a:r>
              <a:rPr lang="es-ES" sz="2000" dirty="0"/>
              <a:t>P(</a:t>
            </a:r>
            <a:r>
              <a:rPr lang="es-ES" sz="2000" dirty="0">
                <a:solidFill>
                  <a:srgbClr val="FF0000"/>
                </a:solidFill>
              </a:rPr>
              <a:t>red-</a:t>
            </a:r>
            <a:r>
              <a:rPr lang="es-ES" sz="2000" dirty="0" err="1">
                <a:solidFill>
                  <a:srgbClr val="FF0000"/>
                </a:solidFill>
              </a:rPr>
              <a:t>ball</a:t>
            </a:r>
            <a:r>
              <a:rPr lang="es-ES" sz="2000" dirty="0"/>
              <a:t> | H0) = 0.8</a:t>
            </a:r>
          </a:p>
        </p:txBody>
      </p:sp>
      <p:sp>
        <p:nvSpPr>
          <p:cNvPr id="120" name="TextBox 119">
            <a:extLst>
              <a:ext uri="{FF2B5EF4-FFF2-40B4-BE49-F238E27FC236}">
                <a16:creationId xmlns:a16="http://schemas.microsoft.com/office/drawing/2014/main" id="{601288B9-AAA3-054D-AB4B-348EC823D1C9}"/>
              </a:ext>
            </a:extLst>
          </p:cNvPr>
          <p:cNvSpPr txBox="1"/>
          <p:nvPr/>
        </p:nvSpPr>
        <p:spPr>
          <a:xfrm>
            <a:off x="8776624" y="2465614"/>
            <a:ext cx="3143232" cy="400110"/>
          </a:xfrm>
          <a:prstGeom prst="rect">
            <a:avLst/>
          </a:prstGeom>
          <a:noFill/>
        </p:spPr>
        <p:txBody>
          <a:bodyPr wrap="square" rtlCol="0">
            <a:spAutoFit/>
          </a:bodyPr>
          <a:lstStyle/>
          <a:p>
            <a:r>
              <a:rPr lang="es-ES" sz="2000" dirty="0"/>
              <a:t>P(</a:t>
            </a:r>
            <a:r>
              <a:rPr lang="es-ES" sz="2000" dirty="0" err="1">
                <a:solidFill>
                  <a:srgbClr val="00B050"/>
                </a:solidFill>
              </a:rPr>
              <a:t>green-ball</a:t>
            </a:r>
            <a:r>
              <a:rPr lang="es-ES" sz="2000" dirty="0">
                <a:solidFill>
                  <a:srgbClr val="00B050"/>
                </a:solidFill>
              </a:rPr>
              <a:t> </a:t>
            </a:r>
            <a:r>
              <a:rPr lang="es-ES" sz="2000" dirty="0"/>
              <a:t>| H0) = 0.2</a:t>
            </a:r>
          </a:p>
        </p:txBody>
      </p:sp>
      <p:sp>
        <p:nvSpPr>
          <p:cNvPr id="121" name="TextBox 120">
            <a:extLst>
              <a:ext uri="{FF2B5EF4-FFF2-40B4-BE49-F238E27FC236}">
                <a16:creationId xmlns:a16="http://schemas.microsoft.com/office/drawing/2014/main" id="{AE32354A-8BF7-D54F-A022-DA657074CE37}"/>
              </a:ext>
            </a:extLst>
          </p:cNvPr>
          <p:cNvSpPr txBox="1"/>
          <p:nvPr/>
        </p:nvSpPr>
        <p:spPr>
          <a:xfrm>
            <a:off x="6096000" y="3310950"/>
            <a:ext cx="2665838" cy="400110"/>
          </a:xfrm>
          <a:prstGeom prst="rect">
            <a:avLst/>
          </a:prstGeom>
          <a:noFill/>
        </p:spPr>
        <p:txBody>
          <a:bodyPr wrap="square" rtlCol="0">
            <a:spAutoFit/>
          </a:bodyPr>
          <a:lstStyle/>
          <a:p>
            <a:r>
              <a:rPr lang="es-ES" sz="2000" dirty="0"/>
              <a:t>P(</a:t>
            </a:r>
            <a:r>
              <a:rPr lang="es-ES" sz="2000" dirty="0">
                <a:solidFill>
                  <a:srgbClr val="FF0000"/>
                </a:solidFill>
              </a:rPr>
              <a:t>red-</a:t>
            </a:r>
            <a:r>
              <a:rPr lang="es-ES" sz="2000" dirty="0" err="1">
                <a:solidFill>
                  <a:srgbClr val="FF0000"/>
                </a:solidFill>
              </a:rPr>
              <a:t>ball</a:t>
            </a:r>
            <a:r>
              <a:rPr lang="es-ES" sz="2000" dirty="0"/>
              <a:t> | H1) = 0.3</a:t>
            </a:r>
          </a:p>
        </p:txBody>
      </p:sp>
      <p:sp>
        <p:nvSpPr>
          <p:cNvPr id="122" name="TextBox 121">
            <a:extLst>
              <a:ext uri="{FF2B5EF4-FFF2-40B4-BE49-F238E27FC236}">
                <a16:creationId xmlns:a16="http://schemas.microsoft.com/office/drawing/2014/main" id="{AE4E6431-87B2-4A45-82F1-BC9E2AA1771B}"/>
              </a:ext>
            </a:extLst>
          </p:cNvPr>
          <p:cNvSpPr txBox="1"/>
          <p:nvPr/>
        </p:nvSpPr>
        <p:spPr>
          <a:xfrm>
            <a:off x="8776624" y="3310950"/>
            <a:ext cx="3143232" cy="400110"/>
          </a:xfrm>
          <a:prstGeom prst="rect">
            <a:avLst/>
          </a:prstGeom>
          <a:noFill/>
        </p:spPr>
        <p:txBody>
          <a:bodyPr wrap="square" rtlCol="0">
            <a:spAutoFit/>
          </a:bodyPr>
          <a:lstStyle/>
          <a:p>
            <a:r>
              <a:rPr lang="es-ES" sz="2000" dirty="0"/>
              <a:t>P(</a:t>
            </a:r>
            <a:r>
              <a:rPr lang="es-ES" sz="2000" dirty="0" err="1">
                <a:solidFill>
                  <a:srgbClr val="00B050"/>
                </a:solidFill>
              </a:rPr>
              <a:t>green-ball</a:t>
            </a:r>
            <a:r>
              <a:rPr lang="es-ES" sz="2000" dirty="0">
                <a:solidFill>
                  <a:srgbClr val="00B050"/>
                </a:solidFill>
              </a:rPr>
              <a:t> </a:t>
            </a:r>
            <a:r>
              <a:rPr lang="es-ES" sz="2000" dirty="0"/>
              <a:t>| H1) = 0.7</a:t>
            </a:r>
          </a:p>
        </p:txBody>
      </p:sp>
      <p:pic>
        <p:nvPicPr>
          <p:cNvPr id="123" name="Image" descr="Image">
            <a:extLst>
              <a:ext uri="{FF2B5EF4-FFF2-40B4-BE49-F238E27FC236}">
                <a16:creationId xmlns:a16="http://schemas.microsoft.com/office/drawing/2014/main" id="{8D535D44-39BC-8F4E-8319-B57A6C5E9C43}"/>
              </a:ext>
            </a:extLst>
          </p:cNvPr>
          <p:cNvPicPr>
            <a:picLocks noChangeAspect="1"/>
          </p:cNvPicPr>
          <p:nvPr/>
        </p:nvPicPr>
        <p:blipFill rotWithShape="1">
          <a:blip r:embed="rId2">
            <a:extLst/>
          </a:blip>
          <a:srcRect l="61271" t="-6788" b="-17897"/>
          <a:stretch/>
        </p:blipFill>
        <p:spPr>
          <a:xfrm>
            <a:off x="5818414" y="4637315"/>
            <a:ext cx="2262131" cy="767442"/>
          </a:xfrm>
          <a:prstGeom prst="rect">
            <a:avLst/>
          </a:prstGeom>
          <a:ln w="12700">
            <a:miter lim="400000"/>
          </a:ln>
        </p:spPr>
      </p:pic>
      <p:sp>
        <p:nvSpPr>
          <p:cNvPr id="124" name="TextBox 123">
            <a:extLst>
              <a:ext uri="{FF2B5EF4-FFF2-40B4-BE49-F238E27FC236}">
                <a16:creationId xmlns:a16="http://schemas.microsoft.com/office/drawing/2014/main" id="{28B3D18F-5188-2346-83CF-98096CD81568}"/>
              </a:ext>
            </a:extLst>
          </p:cNvPr>
          <p:cNvSpPr txBox="1"/>
          <p:nvPr/>
        </p:nvSpPr>
        <p:spPr>
          <a:xfrm>
            <a:off x="8158269" y="4731837"/>
            <a:ext cx="3721115" cy="461665"/>
          </a:xfrm>
          <a:prstGeom prst="rect">
            <a:avLst/>
          </a:prstGeom>
          <a:noFill/>
        </p:spPr>
        <p:txBody>
          <a:bodyPr wrap="square" rtlCol="0">
            <a:spAutoFit/>
          </a:bodyPr>
          <a:lstStyle/>
          <a:p>
            <a:r>
              <a:rPr lang="es-ES" sz="2400" dirty="0"/>
              <a:t>=	+	+	+ …</a:t>
            </a:r>
          </a:p>
        </p:txBody>
      </p:sp>
      <p:sp>
        <p:nvSpPr>
          <p:cNvPr id="125" name="TextBox 124">
            <a:extLst>
              <a:ext uri="{FF2B5EF4-FFF2-40B4-BE49-F238E27FC236}">
                <a16:creationId xmlns:a16="http://schemas.microsoft.com/office/drawing/2014/main" id="{CB4E4A9E-71EB-A047-9212-BA578D052E7C}"/>
              </a:ext>
            </a:extLst>
          </p:cNvPr>
          <p:cNvSpPr txBox="1"/>
          <p:nvPr/>
        </p:nvSpPr>
        <p:spPr>
          <a:xfrm>
            <a:off x="8544272" y="4620478"/>
            <a:ext cx="681371" cy="430887"/>
          </a:xfrm>
          <a:prstGeom prst="rect">
            <a:avLst/>
          </a:prstGeom>
          <a:noFill/>
        </p:spPr>
        <p:txBody>
          <a:bodyPr wrap="square" rtlCol="0">
            <a:spAutoFit/>
          </a:bodyPr>
          <a:lstStyle/>
          <a:p>
            <a:r>
              <a:rPr lang="es-ES" sz="2200" dirty="0"/>
              <a:t>0.2</a:t>
            </a:r>
          </a:p>
        </p:txBody>
      </p:sp>
      <p:sp>
        <p:nvSpPr>
          <p:cNvPr id="126" name="TextBox 125">
            <a:extLst>
              <a:ext uri="{FF2B5EF4-FFF2-40B4-BE49-F238E27FC236}">
                <a16:creationId xmlns:a16="http://schemas.microsoft.com/office/drawing/2014/main" id="{1536249B-D291-1143-ACF9-1891A66600DD}"/>
              </a:ext>
            </a:extLst>
          </p:cNvPr>
          <p:cNvSpPr txBox="1"/>
          <p:nvPr/>
        </p:nvSpPr>
        <p:spPr>
          <a:xfrm>
            <a:off x="8544272" y="5013176"/>
            <a:ext cx="681371" cy="430887"/>
          </a:xfrm>
          <a:prstGeom prst="rect">
            <a:avLst/>
          </a:prstGeom>
          <a:noFill/>
        </p:spPr>
        <p:txBody>
          <a:bodyPr wrap="square" rtlCol="0">
            <a:spAutoFit/>
          </a:bodyPr>
          <a:lstStyle/>
          <a:p>
            <a:r>
              <a:rPr lang="es-ES" sz="2200" dirty="0"/>
              <a:t>0.7</a:t>
            </a:r>
          </a:p>
        </p:txBody>
      </p:sp>
      <p:cxnSp>
        <p:nvCxnSpPr>
          <p:cNvPr id="29" name="Straight Connector 28">
            <a:extLst>
              <a:ext uri="{FF2B5EF4-FFF2-40B4-BE49-F238E27FC236}">
                <a16:creationId xmlns:a16="http://schemas.microsoft.com/office/drawing/2014/main" id="{37353701-1989-D44F-AF8C-E07F79681ED1}"/>
              </a:ext>
            </a:extLst>
          </p:cNvPr>
          <p:cNvCxnSpPr/>
          <p:nvPr/>
        </p:nvCxnSpPr>
        <p:spPr>
          <a:xfrm>
            <a:off x="8607972" y="4988210"/>
            <a:ext cx="4035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F50DD4DE-F24C-A24B-BEB5-E96782B69442}"/>
              </a:ext>
            </a:extLst>
          </p:cNvPr>
          <p:cNvSpPr txBox="1"/>
          <p:nvPr/>
        </p:nvSpPr>
        <p:spPr>
          <a:xfrm>
            <a:off x="9480376" y="4620478"/>
            <a:ext cx="681371" cy="430887"/>
          </a:xfrm>
          <a:prstGeom prst="rect">
            <a:avLst/>
          </a:prstGeom>
          <a:noFill/>
        </p:spPr>
        <p:txBody>
          <a:bodyPr wrap="square" rtlCol="0">
            <a:spAutoFit/>
          </a:bodyPr>
          <a:lstStyle/>
          <a:p>
            <a:r>
              <a:rPr lang="es-ES" sz="2200" dirty="0"/>
              <a:t>0.8</a:t>
            </a:r>
          </a:p>
        </p:txBody>
      </p:sp>
      <p:sp>
        <p:nvSpPr>
          <p:cNvPr id="130" name="TextBox 129">
            <a:extLst>
              <a:ext uri="{FF2B5EF4-FFF2-40B4-BE49-F238E27FC236}">
                <a16:creationId xmlns:a16="http://schemas.microsoft.com/office/drawing/2014/main" id="{A67D598A-8424-DF4B-8254-C094E7DD81D0}"/>
              </a:ext>
            </a:extLst>
          </p:cNvPr>
          <p:cNvSpPr txBox="1"/>
          <p:nvPr/>
        </p:nvSpPr>
        <p:spPr>
          <a:xfrm>
            <a:off x="9480376" y="5013176"/>
            <a:ext cx="681371" cy="430887"/>
          </a:xfrm>
          <a:prstGeom prst="rect">
            <a:avLst/>
          </a:prstGeom>
          <a:noFill/>
        </p:spPr>
        <p:txBody>
          <a:bodyPr wrap="square" rtlCol="0">
            <a:spAutoFit/>
          </a:bodyPr>
          <a:lstStyle/>
          <a:p>
            <a:r>
              <a:rPr lang="es-ES" sz="2200" dirty="0"/>
              <a:t>0.3</a:t>
            </a:r>
          </a:p>
        </p:txBody>
      </p:sp>
      <p:cxnSp>
        <p:nvCxnSpPr>
          <p:cNvPr id="131" name="Straight Connector 130">
            <a:extLst>
              <a:ext uri="{FF2B5EF4-FFF2-40B4-BE49-F238E27FC236}">
                <a16:creationId xmlns:a16="http://schemas.microsoft.com/office/drawing/2014/main" id="{5667EB7F-CBD0-AC4A-AD8F-11A93CE61DBF}"/>
              </a:ext>
            </a:extLst>
          </p:cNvPr>
          <p:cNvCxnSpPr/>
          <p:nvPr/>
        </p:nvCxnSpPr>
        <p:spPr>
          <a:xfrm>
            <a:off x="9544076" y="4988210"/>
            <a:ext cx="4035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4ED73974-7B1F-524A-92CA-3F73DA864301}"/>
              </a:ext>
            </a:extLst>
          </p:cNvPr>
          <p:cNvSpPr txBox="1"/>
          <p:nvPr/>
        </p:nvSpPr>
        <p:spPr>
          <a:xfrm>
            <a:off x="10320530" y="4624385"/>
            <a:ext cx="681371" cy="430887"/>
          </a:xfrm>
          <a:prstGeom prst="rect">
            <a:avLst/>
          </a:prstGeom>
          <a:noFill/>
        </p:spPr>
        <p:txBody>
          <a:bodyPr wrap="square" rtlCol="0">
            <a:spAutoFit/>
          </a:bodyPr>
          <a:lstStyle/>
          <a:p>
            <a:r>
              <a:rPr lang="es-ES" sz="2200" dirty="0"/>
              <a:t>0.8</a:t>
            </a:r>
          </a:p>
        </p:txBody>
      </p:sp>
      <p:sp>
        <p:nvSpPr>
          <p:cNvPr id="133" name="TextBox 132">
            <a:extLst>
              <a:ext uri="{FF2B5EF4-FFF2-40B4-BE49-F238E27FC236}">
                <a16:creationId xmlns:a16="http://schemas.microsoft.com/office/drawing/2014/main" id="{AF722B22-8343-064A-B298-2D797D2ADFB3}"/>
              </a:ext>
            </a:extLst>
          </p:cNvPr>
          <p:cNvSpPr txBox="1"/>
          <p:nvPr/>
        </p:nvSpPr>
        <p:spPr>
          <a:xfrm>
            <a:off x="10320530" y="5017083"/>
            <a:ext cx="681371" cy="430887"/>
          </a:xfrm>
          <a:prstGeom prst="rect">
            <a:avLst/>
          </a:prstGeom>
          <a:noFill/>
        </p:spPr>
        <p:txBody>
          <a:bodyPr wrap="square" rtlCol="0">
            <a:spAutoFit/>
          </a:bodyPr>
          <a:lstStyle/>
          <a:p>
            <a:r>
              <a:rPr lang="es-ES" sz="2200" dirty="0"/>
              <a:t>0.3</a:t>
            </a:r>
          </a:p>
        </p:txBody>
      </p:sp>
      <p:cxnSp>
        <p:nvCxnSpPr>
          <p:cNvPr id="134" name="Straight Connector 133">
            <a:extLst>
              <a:ext uri="{FF2B5EF4-FFF2-40B4-BE49-F238E27FC236}">
                <a16:creationId xmlns:a16="http://schemas.microsoft.com/office/drawing/2014/main" id="{0370FB5D-2C38-CF4D-99A3-AA59D18812F0}"/>
              </a:ext>
            </a:extLst>
          </p:cNvPr>
          <p:cNvCxnSpPr/>
          <p:nvPr/>
        </p:nvCxnSpPr>
        <p:spPr>
          <a:xfrm>
            <a:off x="10384230" y="4992117"/>
            <a:ext cx="4035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E159944-11D6-0647-BB48-291ED177C2E3}"/>
              </a:ext>
            </a:extLst>
          </p:cNvPr>
          <p:cNvSpPr txBox="1"/>
          <p:nvPr/>
        </p:nvSpPr>
        <p:spPr>
          <a:xfrm>
            <a:off x="8206815" y="3878627"/>
            <a:ext cx="546100" cy="523220"/>
          </a:xfrm>
          <a:prstGeom prst="rect">
            <a:avLst/>
          </a:prstGeom>
          <a:noFill/>
        </p:spPr>
        <p:txBody>
          <a:bodyPr wrap="square" rtlCol="0">
            <a:spAutoFit/>
          </a:bodyPr>
          <a:lstStyle/>
          <a:p>
            <a:r>
              <a:rPr lang="en-AU" sz="2800" dirty="0"/>
              <a:t>e</a:t>
            </a:r>
            <a:r>
              <a:rPr lang="en-AU" sz="2800" baseline="-25000" dirty="0"/>
              <a:t>1</a:t>
            </a:r>
          </a:p>
        </p:txBody>
      </p:sp>
      <p:cxnSp>
        <p:nvCxnSpPr>
          <p:cNvPr id="138" name="Straight Arrow Connector 137">
            <a:extLst>
              <a:ext uri="{FF2B5EF4-FFF2-40B4-BE49-F238E27FC236}">
                <a16:creationId xmlns:a16="http://schemas.microsoft.com/office/drawing/2014/main" id="{24F62E84-2E32-C445-B698-5BB4CBC8FAE8}"/>
              </a:ext>
            </a:extLst>
          </p:cNvPr>
          <p:cNvCxnSpPr>
            <a:cxnSpLocks/>
          </p:cNvCxnSpPr>
          <p:nvPr/>
        </p:nvCxnSpPr>
        <p:spPr>
          <a:xfrm>
            <a:off x="8546774" y="4411148"/>
            <a:ext cx="129141" cy="2370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7DC73E64-C9AF-9B48-BA11-B3E78BCD6E4D}"/>
              </a:ext>
            </a:extLst>
          </p:cNvPr>
          <p:cNvSpPr txBox="1"/>
          <p:nvPr/>
        </p:nvSpPr>
        <p:spPr>
          <a:xfrm>
            <a:off x="9048328" y="3878627"/>
            <a:ext cx="546100" cy="523220"/>
          </a:xfrm>
          <a:prstGeom prst="rect">
            <a:avLst/>
          </a:prstGeom>
          <a:noFill/>
        </p:spPr>
        <p:txBody>
          <a:bodyPr wrap="square" rtlCol="0">
            <a:spAutoFit/>
          </a:bodyPr>
          <a:lstStyle/>
          <a:p>
            <a:r>
              <a:rPr lang="en-AU" sz="2800" dirty="0"/>
              <a:t>e</a:t>
            </a:r>
            <a:r>
              <a:rPr lang="en-AU" sz="2800" baseline="-25000" dirty="0"/>
              <a:t>2</a:t>
            </a:r>
          </a:p>
        </p:txBody>
      </p:sp>
      <p:cxnSp>
        <p:nvCxnSpPr>
          <p:cNvPr id="141" name="Straight Arrow Connector 140">
            <a:extLst>
              <a:ext uri="{FF2B5EF4-FFF2-40B4-BE49-F238E27FC236}">
                <a16:creationId xmlns:a16="http://schemas.microsoft.com/office/drawing/2014/main" id="{5C1F1458-11F4-E243-8127-6763FBE11135}"/>
              </a:ext>
            </a:extLst>
          </p:cNvPr>
          <p:cNvCxnSpPr>
            <a:cxnSpLocks/>
          </p:cNvCxnSpPr>
          <p:nvPr/>
        </p:nvCxnSpPr>
        <p:spPr>
          <a:xfrm>
            <a:off x="9388287" y="4411148"/>
            <a:ext cx="129141" cy="2370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8B8D7775-3F64-9B4B-BC91-9EE49F9BFAB7}"/>
              </a:ext>
            </a:extLst>
          </p:cNvPr>
          <p:cNvSpPr txBox="1"/>
          <p:nvPr/>
        </p:nvSpPr>
        <p:spPr>
          <a:xfrm>
            <a:off x="9984432" y="3878627"/>
            <a:ext cx="546100" cy="523220"/>
          </a:xfrm>
          <a:prstGeom prst="rect">
            <a:avLst/>
          </a:prstGeom>
          <a:noFill/>
        </p:spPr>
        <p:txBody>
          <a:bodyPr wrap="square" rtlCol="0">
            <a:spAutoFit/>
          </a:bodyPr>
          <a:lstStyle/>
          <a:p>
            <a:r>
              <a:rPr lang="en-AU" sz="2800" dirty="0"/>
              <a:t>e</a:t>
            </a:r>
            <a:r>
              <a:rPr lang="en-AU" sz="2800" baseline="-25000" dirty="0"/>
              <a:t>3</a:t>
            </a:r>
          </a:p>
        </p:txBody>
      </p:sp>
      <p:cxnSp>
        <p:nvCxnSpPr>
          <p:cNvPr id="143" name="Straight Arrow Connector 142">
            <a:extLst>
              <a:ext uri="{FF2B5EF4-FFF2-40B4-BE49-F238E27FC236}">
                <a16:creationId xmlns:a16="http://schemas.microsoft.com/office/drawing/2014/main" id="{743C04DC-7DD3-DF4E-AFBD-A5A1C70441CD}"/>
              </a:ext>
            </a:extLst>
          </p:cNvPr>
          <p:cNvCxnSpPr>
            <a:cxnSpLocks/>
          </p:cNvCxnSpPr>
          <p:nvPr/>
        </p:nvCxnSpPr>
        <p:spPr>
          <a:xfrm>
            <a:off x="10324391" y="4411148"/>
            <a:ext cx="129141" cy="2370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3112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 name="Wald, 1947; Wald &amp; Wolfowitz, 1948"/>
          <p:cNvSpPr txBox="1"/>
          <p:nvPr/>
        </p:nvSpPr>
        <p:spPr>
          <a:xfrm>
            <a:off x="8171464" y="634037"/>
            <a:ext cx="3761287"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821531">
              <a:lnSpc>
                <a:spcPct val="100000"/>
              </a:lnSpc>
              <a:spcBef>
                <a:spcPts val="0"/>
              </a:spcBef>
              <a:defRPr sz="3800">
                <a:latin typeface="Palatino"/>
                <a:ea typeface="Palatino"/>
                <a:cs typeface="Palatino"/>
                <a:sym typeface="Palatino"/>
              </a:defRPr>
            </a:lvl1pPr>
          </a:lstStyle>
          <a:p>
            <a:r>
              <a:rPr sz="1800" dirty="0">
                <a:solidFill>
                  <a:schemeClr val="tx1">
                    <a:lumMod val="50000"/>
                    <a:lumOff val="50000"/>
                  </a:schemeClr>
                </a:solidFill>
              </a:rPr>
              <a:t>Wald, 1947; Wald &amp; Wolfowitz, 1948</a:t>
            </a:r>
          </a:p>
        </p:txBody>
      </p:sp>
      <p:sp>
        <p:nvSpPr>
          <p:cNvPr id="1462" name="The rate of accumulation depends on the strength of the evidence"/>
          <p:cNvSpPr txBox="1"/>
          <p:nvPr/>
        </p:nvSpPr>
        <p:spPr>
          <a:xfrm>
            <a:off x="1928720" y="3584627"/>
            <a:ext cx="5578323" cy="403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marL="370416" indent="-370416" defTabSz="821531">
              <a:lnSpc>
                <a:spcPct val="150000"/>
              </a:lnSpc>
              <a:spcBef>
                <a:spcPts val="0"/>
              </a:spcBef>
              <a:buSzPct val="75000"/>
              <a:buChar char="•"/>
              <a:defRPr sz="3000">
                <a:latin typeface="Palatino"/>
                <a:ea typeface="Palatino"/>
                <a:cs typeface="Palatino"/>
                <a:sym typeface="Palatino"/>
              </a:defRPr>
            </a:lvl1pPr>
          </a:lstStyle>
          <a:p>
            <a:pPr marL="0" indent="0">
              <a:buNone/>
            </a:pPr>
            <a:r>
              <a:rPr sz="1600" dirty="0">
                <a:latin typeface="Calibri" panose="020F0502020204030204" pitchFamily="34" charset="0"/>
                <a:cs typeface="Calibri" panose="020F0502020204030204" pitchFamily="34" charset="0"/>
              </a:rPr>
              <a:t>The rate of accumulation depends on the strength of the evidence</a:t>
            </a:r>
          </a:p>
        </p:txBody>
      </p:sp>
      <p:grpSp>
        <p:nvGrpSpPr>
          <p:cNvPr id="1468" name="Group"/>
          <p:cNvGrpSpPr/>
          <p:nvPr/>
        </p:nvGrpSpPr>
        <p:grpSpPr>
          <a:xfrm>
            <a:off x="3870410" y="1147167"/>
            <a:ext cx="5270243" cy="2306978"/>
            <a:chOff x="1014555" y="165804"/>
            <a:chExt cx="10540484" cy="4613954"/>
          </a:xfrm>
        </p:grpSpPr>
        <p:pic>
          <p:nvPicPr>
            <p:cNvPr id="1463" name="Image" descr="Image"/>
            <p:cNvPicPr>
              <a:picLocks noChangeAspect="1"/>
            </p:cNvPicPr>
            <p:nvPr/>
          </p:nvPicPr>
          <p:blipFill>
            <a:blip r:embed="rId2">
              <a:extLst/>
            </a:blip>
            <a:srcRect l="11551"/>
            <a:stretch>
              <a:fillRect/>
            </a:stretch>
          </p:blipFill>
          <p:spPr>
            <a:xfrm>
              <a:off x="1014555" y="165804"/>
              <a:ext cx="10335484" cy="4613954"/>
            </a:xfrm>
            <a:prstGeom prst="rect">
              <a:avLst/>
            </a:prstGeom>
            <a:ln w="12700" cap="flat">
              <a:noFill/>
              <a:miter lim="400000"/>
            </a:ln>
            <a:effectLst/>
          </p:spPr>
        </p:pic>
        <p:sp>
          <p:nvSpPr>
            <p:cNvPr id="1465" name="Rectangle"/>
            <p:cNvSpPr/>
            <p:nvPr/>
          </p:nvSpPr>
          <p:spPr>
            <a:xfrm>
              <a:off x="6233688" y="1136163"/>
              <a:ext cx="5321351" cy="2673141"/>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grpSp>
      <p:sp>
        <p:nvSpPr>
          <p:cNvPr id="1469" name="The thresholds depend on the error rate we want to achieve. By definition, the probability…"/>
          <p:cNvSpPr txBox="1"/>
          <p:nvPr/>
        </p:nvSpPr>
        <p:spPr>
          <a:xfrm>
            <a:off x="1928720" y="4115127"/>
            <a:ext cx="9543831" cy="649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buSzPct val="75000"/>
              <a:defRPr sz="3000">
                <a:latin typeface="Palatino"/>
                <a:ea typeface="Palatino"/>
                <a:cs typeface="Palatino"/>
                <a:sym typeface="Palatino"/>
              </a:defRPr>
            </a:pPr>
            <a:r>
              <a:rPr lang="en-AU" sz="1600">
                <a:latin typeface="Calibri" panose="020F0502020204030204" pitchFamily="34" charset="0"/>
                <a:cs typeface="Calibri" panose="020F0502020204030204" pitchFamily="34" charset="0"/>
              </a:rPr>
              <a:t>The thresholds depend on the error rate we want to achieve. Upon hiting the bound, by definition, the probability</a:t>
            </a:r>
          </a:p>
          <a:p>
            <a:pPr defTabSz="410766">
              <a:lnSpc>
                <a:spcPct val="150000"/>
              </a:lnSpc>
              <a:defRPr sz="3000">
                <a:latin typeface="Palatino"/>
                <a:ea typeface="Palatino"/>
                <a:cs typeface="Palatino"/>
                <a:sym typeface="Palatino"/>
              </a:defRPr>
            </a:pPr>
            <a:r>
              <a:rPr lang="en-AU" sz="1600">
                <a:latin typeface="Calibri" panose="020F0502020204030204" pitchFamily="34" charset="0"/>
                <a:cs typeface="Calibri" panose="020F0502020204030204" pitchFamily="34" charset="0"/>
              </a:rPr>
              <a:t>    of a correct choice is the same regardless of the evidence strength.</a:t>
            </a:r>
          </a:p>
        </p:txBody>
      </p:sp>
      <p:grpSp>
        <p:nvGrpSpPr>
          <p:cNvPr id="1475" name="Group"/>
          <p:cNvGrpSpPr/>
          <p:nvPr/>
        </p:nvGrpSpPr>
        <p:grpSpPr>
          <a:xfrm>
            <a:off x="1928720" y="5193558"/>
            <a:ext cx="5324794" cy="845199"/>
            <a:chOff x="0" y="579437"/>
            <a:chExt cx="10649584" cy="1690396"/>
          </a:xfrm>
        </p:grpSpPr>
        <p:sp>
          <p:nvSpPr>
            <p:cNvPr id="1470" name="For given evidence strength, better decisions require more time"/>
            <p:cNvSpPr/>
            <p:nvPr/>
          </p:nvSpPr>
          <p:spPr>
            <a:xfrm>
              <a:off x="0" y="579437"/>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marL="370416" indent="-370416" defTabSz="821531">
                <a:lnSpc>
                  <a:spcPct val="100000"/>
                </a:lnSpc>
                <a:spcBef>
                  <a:spcPts val="0"/>
                </a:spcBef>
                <a:buSzPct val="75000"/>
                <a:buChar char="•"/>
                <a:defRPr sz="3000">
                  <a:latin typeface="Palatino"/>
                  <a:ea typeface="Palatino"/>
                  <a:cs typeface="Palatino"/>
                  <a:sym typeface="Palatino"/>
                </a:defRPr>
              </a:lvl1pPr>
            </a:lstStyle>
            <a:p>
              <a:pPr marL="0" indent="0">
                <a:buNone/>
              </a:pPr>
              <a:r>
                <a:rPr sz="1600" dirty="0">
                  <a:latin typeface="Calibri" panose="020F0502020204030204" pitchFamily="34" charset="0"/>
                  <a:cs typeface="Calibri" panose="020F0502020204030204" pitchFamily="34" charset="0"/>
                </a:rPr>
                <a:t>For given evidence strength, better decisions require more time</a:t>
              </a:r>
              <a:endParaRPr lang="es-ES" sz="1600" dirty="0">
                <a:latin typeface="Calibri" panose="020F0502020204030204" pitchFamily="34" charset="0"/>
                <a:cs typeface="Calibri" panose="020F0502020204030204" pitchFamily="34" charset="0"/>
              </a:endParaRPr>
            </a:p>
            <a:p>
              <a:pPr marL="0" indent="0">
                <a:buNone/>
              </a:pPr>
              <a:endParaRPr sz="1600" dirty="0">
                <a:latin typeface="Calibri" panose="020F0502020204030204" pitchFamily="34" charset="0"/>
                <a:cs typeface="Calibri" panose="020F0502020204030204" pitchFamily="34" charset="0"/>
              </a:endParaRPr>
            </a:p>
          </p:txBody>
        </p:sp>
        <p:grpSp>
          <p:nvGrpSpPr>
            <p:cNvPr id="1474" name="Group"/>
            <p:cNvGrpSpPr/>
            <p:nvPr/>
          </p:nvGrpSpPr>
          <p:grpSpPr>
            <a:xfrm>
              <a:off x="4020964" y="751993"/>
              <a:ext cx="6628620" cy="1517840"/>
              <a:chOff x="0" y="77600"/>
              <a:chExt cx="6628618" cy="1517838"/>
            </a:xfrm>
          </p:grpSpPr>
          <p:sp>
            <p:nvSpPr>
              <p:cNvPr id="1471" name="Rectangle"/>
              <p:cNvSpPr/>
              <p:nvPr/>
            </p:nvSpPr>
            <p:spPr>
              <a:xfrm>
                <a:off x="2852" y="77600"/>
                <a:ext cx="6625766" cy="827312"/>
              </a:xfrm>
              <a:prstGeom prst="rect">
                <a:avLst/>
              </a:prstGeom>
              <a:noFill/>
              <a:ln w="19050" cap="flat">
                <a:solidFill>
                  <a:srgbClr val="FF2600"/>
                </a:solidFill>
                <a:prstDash val="solid"/>
                <a:miter lim="400000"/>
              </a:ln>
              <a:effectLst/>
            </p:spPr>
            <p:txBody>
              <a:bodyPr wrap="square" lIns="35719" tIns="35719" rIns="35719" bIns="35719" numCol="1" anchor="ctr">
                <a:noAutofit/>
              </a:bodyPr>
              <a:lstStyle/>
              <a:p>
                <a:pPr algn="ctr" defTabSz="410766">
                  <a:defRPr sz="3000">
                    <a:solidFill>
                      <a:srgbClr val="FFFFFF"/>
                    </a:solidFill>
                    <a:latin typeface="Helvetica Neue Medium"/>
                    <a:ea typeface="Helvetica Neue Medium"/>
                    <a:cs typeface="Helvetica Neue Medium"/>
                    <a:sym typeface="Helvetica Neue Medium"/>
                  </a:defRPr>
                </a:pPr>
                <a:endParaRPr sz="1600">
                  <a:latin typeface="Calibri" panose="020F0502020204030204" pitchFamily="34" charset="0"/>
                  <a:cs typeface="Calibri" panose="020F0502020204030204" pitchFamily="34" charset="0"/>
                </a:endParaRPr>
              </a:p>
            </p:txBody>
          </p:sp>
          <p:sp>
            <p:nvSpPr>
              <p:cNvPr id="1472" name="Speed-Accuracy Trade-Off (SAT) !!"/>
              <p:cNvSpPr/>
              <p:nvPr/>
            </p:nvSpPr>
            <p:spPr>
              <a:xfrm>
                <a:off x="588363" y="325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defTabSz="821531">
                  <a:lnSpc>
                    <a:spcPct val="120000"/>
                  </a:lnSpc>
                  <a:spcBef>
                    <a:spcPts val="0"/>
                  </a:spcBef>
                  <a:defRPr sz="3000">
                    <a:latin typeface="Palatino"/>
                    <a:ea typeface="Palatino"/>
                    <a:cs typeface="Palatino"/>
                    <a:sym typeface="Palatino"/>
                  </a:defRPr>
                </a:lvl1pPr>
              </a:lstStyle>
              <a:p>
                <a:r>
                  <a:rPr sz="1600" dirty="0">
                    <a:latin typeface="Calibri" panose="020F0502020204030204" pitchFamily="34" charset="0"/>
                    <a:cs typeface="Calibri" panose="020F0502020204030204" pitchFamily="34" charset="0"/>
                  </a:rPr>
                  <a:t>Speed-Accuracy Trade-Off (SAT) !!</a:t>
                </a:r>
              </a:p>
            </p:txBody>
          </p:sp>
          <p:sp>
            <p:nvSpPr>
              <p:cNvPr id="1473" name="Line"/>
              <p:cNvSpPr/>
              <p:nvPr/>
            </p:nvSpPr>
            <p:spPr>
              <a:xfrm>
                <a:off x="0" y="361156"/>
                <a:ext cx="533873" cy="1"/>
              </a:xfrm>
              <a:prstGeom prst="line">
                <a:avLst/>
              </a:prstGeom>
              <a:noFill/>
              <a:ln w="50800" cap="flat">
                <a:solidFill>
                  <a:srgbClr val="000000"/>
                </a:solidFill>
                <a:prstDash val="solid"/>
                <a:miter lim="400000"/>
                <a:tailEnd type="stealth" w="med" len="med"/>
              </a:ln>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a:latin typeface="Calibri" panose="020F0502020204030204" pitchFamily="34" charset="0"/>
                  <a:cs typeface="Calibri" panose="020F0502020204030204" pitchFamily="34" charset="0"/>
                </a:endParaRPr>
              </a:p>
            </p:txBody>
          </p:sp>
        </p:grpSp>
      </p:grpSp>
      <p:sp>
        <p:nvSpPr>
          <p:cNvPr id="1476" name="For a given accuracy, lower evidence strength also takes more time"/>
          <p:cNvSpPr txBox="1"/>
          <p:nvPr/>
        </p:nvSpPr>
        <p:spPr>
          <a:xfrm>
            <a:off x="1917569" y="6088794"/>
            <a:ext cx="5622629"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marL="370416" indent="-370416" defTabSz="821531">
              <a:lnSpc>
                <a:spcPct val="100000"/>
              </a:lnSpc>
              <a:spcBef>
                <a:spcPts val="0"/>
              </a:spcBef>
              <a:buSzPct val="75000"/>
              <a:buChar char="•"/>
              <a:defRPr sz="3000">
                <a:latin typeface="Palatino"/>
                <a:ea typeface="Palatino"/>
                <a:cs typeface="Palatino"/>
                <a:sym typeface="Palatino"/>
              </a:defRPr>
            </a:lvl1pPr>
          </a:lstStyle>
          <a:p>
            <a:pPr marL="0" indent="0">
              <a:buNone/>
            </a:pPr>
            <a:r>
              <a:rPr sz="1600" dirty="0">
                <a:latin typeface="Calibri" panose="020F0502020204030204" pitchFamily="34" charset="0"/>
                <a:cs typeface="Calibri" panose="020F0502020204030204" pitchFamily="34" charset="0"/>
              </a:rPr>
              <a:t>For a given accuracy, lower evidence strength also takes more time</a:t>
            </a:r>
          </a:p>
        </p:txBody>
      </p:sp>
      <p:sp>
        <p:nvSpPr>
          <p:cNvPr id="1477" name="Choose H1"/>
          <p:cNvSpPr txBox="1"/>
          <p:nvPr/>
        </p:nvSpPr>
        <p:spPr>
          <a:xfrm>
            <a:off x="6895318" y="3181219"/>
            <a:ext cx="1078821" cy="31835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defTabSz="410766">
              <a:defRPr sz="2200">
                <a:latin typeface="Palatino"/>
                <a:ea typeface="Palatino"/>
                <a:cs typeface="Palatino"/>
                <a:sym typeface="Palatino"/>
              </a:defRPr>
            </a:pPr>
            <a:r>
              <a:rPr sz="1600" dirty="0"/>
              <a:t>Choose </a:t>
            </a:r>
            <a:r>
              <a:rPr sz="1600" i="1" dirty="0"/>
              <a:t>H</a:t>
            </a:r>
            <a:r>
              <a:rPr sz="1600" i="1" baseline="-5999" dirty="0"/>
              <a:t>1</a:t>
            </a:r>
            <a:r>
              <a:rPr sz="1600" dirty="0"/>
              <a:t> </a:t>
            </a:r>
          </a:p>
        </p:txBody>
      </p:sp>
      <p:sp>
        <p:nvSpPr>
          <p:cNvPr id="1483" name="Sequential Probability Ratio Test (SPRT)"/>
          <p:cNvSpPr txBox="1"/>
          <p:nvPr/>
        </p:nvSpPr>
        <p:spPr>
          <a:xfrm>
            <a:off x="2253227" y="106126"/>
            <a:ext cx="740427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a:lnSpc>
                <a:spcPct val="100000"/>
              </a:lnSpc>
              <a:spcBef>
                <a:spcPts val="0"/>
              </a:spcBef>
              <a:defRPr sz="4400" b="1">
                <a:latin typeface="Lucida Grande"/>
                <a:ea typeface="Lucida Grande"/>
                <a:cs typeface="Lucida Grande"/>
                <a:sym typeface="Lucida Grande"/>
              </a:defRPr>
            </a:lvl1pPr>
          </a:lstStyle>
          <a:p>
            <a:r>
              <a:rPr sz="2800" dirty="0"/>
              <a:t>Sequential Probability Ratio Test (SPRT)</a:t>
            </a:r>
          </a:p>
        </p:txBody>
      </p:sp>
      <p:sp>
        <p:nvSpPr>
          <p:cNvPr id="27" name="Choose H1">
            <a:extLst>
              <a:ext uri="{FF2B5EF4-FFF2-40B4-BE49-F238E27FC236}">
                <a16:creationId xmlns:a16="http://schemas.microsoft.com/office/drawing/2014/main" id="{73662066-A5DE-754D-8827-228D0CCDE4D1}"/>
              </a:ext>
            </a:extLst>
          </p:cNvPr>
          <p:cNvSpPr txBox="1"/>
          <p:nvPr/>
        </p:nvSpPr>
        <p:spPr>
          <a:xfrm>
            <a:off x="6895318" y="980728"/>
            <a:ext cx="1078821" cy="31835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defTabSz="410766">
              <a:defRPr sz="2200">
                <a:latin typeface="Palatino"/>
                <a:ea typeface="Palatino"/>
                <a:cs typeface="Palatino"/>
                <a:sym typeface="Palatino"/>
              </a:defRPr>
            </a:pPr>
            <a:r>
              <a:rPr sz="1600" dirty="0"/>
              <a:t>Choose </a:t>
            </a:r>
            <a:r>
              <a:rPr sz="1600" i="1" dirty="0"/>
              <a:t>H</a:t>
            </a:r>
            <a:r>
              <a:rPr lang="es-ES" sz="1600" i="1" baseline="-5999" dirty="0"/>
              <a:t>0</a:t>
            </a:r>
            <a:r>
              <a:rPr sz="1600" dirty="0"/>
              <a:t> </a:t>
            </a:r>
          </a:p>
        </p:txBody>
      </p:sp>
      <p:sp>
        <p:nvSpPr>
          <p:cNvPr id="3" name="Rectangle 2">
            <a:extLst>
              <a:ext uri="{FF2B5EF4-FFF2-40B4-BE49-F238E27FC236}">
                <a16:creationId xmlns:a16="http://schemas.microsoft.com/office/drawing/2014/main" id="{A7ABC4E0-C727-B24F-A00A-25BC94E7821B}"/>
              </a:ext>
            </a:extLst>
          </p:cNvPr>
          <p:cNvSpPr/>
          <p:nvPr/>
        </p:nvSpPr>
        <p:spPr>
          <a:xfrm>
            <a:off x="4288971" y="2543537"/>
            <a:ext cx="3037114" cy="523220"/>
          </a:xfrm>
          <a:prstGeom prst="rect">
            <a:avLst/>
          </a:prstGeom>
          <a:solidFill>
            <a:schemeClr val="bg1"/>
          </a:solidFill>
        </p:spPr>
        <p:txBody>
          <a:bodyPr wrap="square">
            <a:spAutoFit/>
          </a:bodyPr>
          <a:lstStyle/>
          <a:p>
            <a:pPr algn="ctr" defTabSz="410766">
              <a:defRPr sz="2200">
                <a:latin typeface="Palatino"/>
                <a:ea typeface="Palatino"/>
                <a:cs typeface="Palatino"/>
                <a:sym typeface="Palatino"/>
              </a:defRPr>
            </a:pPr>
            <a:r>
              <a:rPr lang="es-ES" sz="1400" dirty="0"/>
              <a:t>Mean </a:t>
            </a:r>
            <a:r>
              <a:rPr lang="es-ES" sz="1400" dirty="0" err="1"/>
              <a:t>drift</a:t>
            </a:r>
            <a:r>
              <a:rPr lang="es-ES" sz="1400" dirty="0"/>
              <a:t> </a:t>
            </a:r>
            <a:r>
              <a:rPr lang="es-ES" sz="1400" dirty="0" err="1"/>
              <a:t>rate</a:t>
            </a:r>
            <a:r>
              <a:rPr lang="es-ES" sz="1400" dirty="0"/>
              <a:t>  = mean of </a:t>
            </a:r>
            <a:r>
              <a:rPr lang="es-ES" sz="1400" i="1" dirty="0" err="1"/>
              <a:t>LR</a:t>
            </a:r>
            <a:r>
              <a:rPr lang="es-ES" sz="1400" i="1" baseline="-5999" dirty="0" err="1"/>
              <a:t>i</a:t>
            </a:r>
            <a:r>
              <a:rPr lang="es-ES" sz="1400" i="1" baseline="-5999" dirty="0"/>
              <a:t> </a:t>
            </a:r>
          </a:p>
          <a:p>
            <a:pPr algn="ctr" defTabSz="410766">
              <a:defRPr sz="2200">
                <a:latin typeface="Palatino"/>
                <a:ea typeface="Palatino"/>
                <a:cs typeface="Palatino"/>
                <a:sym typeface="Palatino"/>
              </a:defRPr>
            </a:pPr>
            <a:r>
              <a:rPr lang="es-ES" sz="1400" dirty="0"/>
              <a:t>(</a:t>
            </a:r>
            <a:r>
              <a:rPr lang="es-ES" sz="1400" dirty="0" err="1"/>
              <a:t>which</a:t>
            </a:r>
            <a:r>
              <a:rPr lang="es-ES" sz="1400" dirty="0"/>
              <a:t> </a:t>
            </a:r>
            <a:r>
              <a:rPr lang="es-ES" sz="1400" dirty="0" err="1"/>
              <a:t>reflects</a:t>
            </a:r>
            <a:r>
              <a:rPr lang="es-ES" sz="1400" dirty="0"/>
              <a:t> </a:t>
            </a:r>
            <a:r>
              <a:rPr lang="es-ES" sz="1400" dirty="0" err="1"/>
              <a:t>strength</a:t>
            </a:r>
            <a:r>
              <a:rPr lang="es-ES" sz="1400" dirty="0"/>
              <a:t> of </a:t>
            </a:r>
            <a:r>
              <a:rPr lang="es-ES" sz="1400" dirty="0" err="1"/>
              <a:t>evidence</a:t>
            </a:r>
            <a:endParaRPr lang="es-ES" sz="1400" dirty="0"/>
          </a:p>
        </p:txBody>
      </p:sp>
      <p:sp>
        <p:nvSpPr>
          <p:cNvPr id="29" name="Rectangle 28">
            <a:extLst>
              <a:ext uri="{FF2B5EF4-FFF2-40B4-BE49-F238E27FC236}">
                <a16:creationId xmlns:a16="http://schemas.microsoft.com/office/drawing/2014/main" id="{4033CCBB-6051-2B40-8BAB-33F6494970A8}"/>
              </a:ext>
            </a:extLst>
          </p:cNvPr>
          <p:cNvSpPr/>
          <p:nvPr/>
        </p:nvSpPr>
        <p:spPr>
          <a:xfrm rot="16200000">
            <a:off x="2484544" y="2037556"/>
            <a:ext cx="2072853" cy="523220"/>
          </a:xfrm>
          <a:prstGeom prst="rect">
            <a:avLst/>
          </a:prstGeom>
          <a:solidFill>
            <a:schemeClr val="bg1"/>
          </a:solidFill>
        </p:spPr>
        <p:txBody>
          <a:bodyPr wrap="square">
            <a:spAutoFit/>
          </a:bodyPr>
          <a:lstStyle/>
          <a:p>
            <a:pPr algn="ctr" defTabSz="410766">
              <a:defRPr sz="2200">
                <a:latin typeface="Palatino"/>
                <a:ea typeface="Palatino"/>
                <a:cs typeface="Palatino"/>
                <a:sym typeface="Palatino"/>
              </a:defRPr>
            </a:pPr>
            <a:r>
              <a:rPr lang="es-ES" sz="1400" dirty="0" err="1"/>
              <a:t>Accumulated</a:t>
            </a:r>
            <a:r>
              <a:rPr lang="es-ES" sz="1400" dirty="0"/>
              <a:t> </a:t>
            </a:r>
            <a:r>
              <a:rPr lang="es-ES" sz="1400" dirty="0" err="1"/>
              <a:t>evidence</a:t>
            </a:r>
            <a:r>
              <a:rPr lang="es-ES" sz="1400" dirty="0"/>
              <a:t> </a:t>
            </a:r>
            <a:r>
              <a:rPr lang="es-ES" sz="1400" dirty="0" err="1"/>
              <a:t>for</a:t>
            </a:r>
            <a:r>
              <a:rPr lang="es-ES" sz="1400" dirty="0"/>
              <a:t> H0 </a:t>
            </a:r>
            <a:r>
              <a:rPr lang="es-ES" sz="1400" dirty="0" err="1"/>
              <a:t>over</a:t>
            </a:r>
            <a:r>
              <a:rPr lang="es-ES" sz="1400" dirty="0"/>
              <a:t> H1</a:t>
            </a:r>
          </a:p>
        </p:txBody>
      </p:sp>
    </p:spTree>
    <p:extLst>
      <p:ext uri="{BB962C8B-B14F-4D97-AF65-F5344CB8AC3E}">
        <p14:creationId xmlns:p14="http://schemas.microsoft.com/office/powerpoint/2010/main" val="140866987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2" grpId="0" animBg="1" advAuto="0"/>
      <p:bldP spid="1469" grpId="0" animBg="1" advAuto="0"/>
      <p:bldP spid="1475" grpId="0" animBg="1" advAuto="0"/>
      <p:bldP spid="1476"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C5ED-68F2-6248-908A-A25EB7FF0F44}"/>
              </a:ext>
            </a:extLst>
          </p:cNvPr>
          <p:cNvSpPr>
            <a:spLocks noGrp="1"/>
          </p:cNvSpPr>
          <p:nvPr>
            <p:ph type="title"/>
          </p:nvPr>
        </p:nvSpPr>
        <p:spPr>
          <a:xfrm>
            <a:off x="1190625" y="1151930"/>
            <a:ext cx="9810750" cy="2321719"/>
          </a:xfrm>
        </p:spPr>
        <p:txBody>
          <a:bodyPr/>
          <a:lstStyle/>
          <a:p>
            <a:r>
              <a:rPr lang="es-ES" dirty="0" err="1"/>
              <a:t>How</a:t>
            </a:r>
            <a:r>
              <a:rPr lang="es-ES" dirty="0"/>
              <a:t> </a:t>
            </a:r>
            <a:r>
              <a:rPr lang="es-ES" dirty="0" err="1"/>
              <a:t>about</a:t>
            </a:r>
            <a:r>
              <a:rPr lang="es-ES" dirty="0"/>
              <a:t> </a:t>
            </a:r>
            <a:r>
              <a:rPr lang="es-ES" dirty="0" err="1"/>
              <a:t>the</a:t>
            </a:r>
            <a:r>
              <a:rPr lang="es-ES" dirty="0"/>
              <a:t> </a:t>
            </a:r>
            <a:r>
              <a:rPr lang="es-ES" dirty="0" err="1"/>
              <a:t>brain</a:t>
            </a:r>
            <a:r>
              <a:rPr lang="es-ES" dirty="0"/>
              <a:t>?</a:t>
            </a:r>
            <a:br>
              <a:rPr lang="es-ES" dirty="0"/>
            </a:br>
            <a:r>
              <a:rPr lang="es-ES" dirty="0" err="1"/>
              <a:t>Does</a:t>
            </a:r>
            <a:r>
              <a:rPr lang="es-ES" dirty="0"/>
              <a:t> </a:t>
            </a:r>
            <a:r>
              <a:rPr lang="es-ES" dirty="0" err="1"/>
              <a:t>it</a:t>
            </a:r>
            <a:r>
              <a:rPr lang="es-ES" dirty="0"/>
              <a:t> </a:t>
            </a:r>
            <a:r>
              <a:rPr lang="es-ES" dirty="0" err="1"/>
              <a:t>also</a:t>
            </a:r>
            <a:r>
              <a:rPr lang="es-ES" dirty="0"/>
              <a:t> </a:t>
            </a:r>
            <a:r>
              <a:rPr lang="es-ES" dirty="0" err="1"/>
              <a:t>accumulate</a:t>
            </a:r>
            <a:r>
              <a:rPr lang="es-ES" dirty="0"/>
              <a:t> </a:t>
            </a:r>
            <a:r>
              <a:rPr lang="es-ES" dirty="0" err="1"/>
              <a:t>evidence</a:t>
            </a:r>
            <a:r>
              <a:rPr lang="es-ES" dirty="0"/>
              <a:t> to </a:t>
            </a:r>
            <a:r>
              <a:rPr lang="es-ES" dirty="0" err="1"/>
              <a:t>the</a:t>
            </a:r>
            <a:r>
              <a:rPr lang="es-ES" dirty="0"/>
              <a:t> </a:t>
            </a:r>
            <a:r>
              <a:rPr lang="es-ES" dirty="0" err="1"/>
              <a:t>bound</a:t>
            </a:r>
            <a:r>
              <a:rPr lang="es-ES" dirty="0"/>
              <a:t>?</a:t>
            </a:r>
          </a:p>
        </p:txBody>
      </p:sp>
    </p:spTree>
    <p:extLst>
      <p:ext uri="{BB962C8B-B14F-4D97-AF65-F5344CB8AC3E}">
        <p14:creationId xmlns:p14="http://schemas.microsoft.com/office/powerpoint/2010/main" val="215195943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F0B0-0F07-A34A-9C46-BE0CBA5CC79D}"/>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45B4D069-BDE5-3C45-BE4D-FD4FFB01C753}"/>
              </a:ext>
            </a:extLst>
          </p:cNvPr>
          <p:cNvPicPr>
            <a:picLocks noChangeAspect="1"/>
          </p:cNvPicPr>
          <p:nvPr/>
        </p:nvPicPr>
        <p:blipFill>
          <a:blip r:embed="rId2"/>
          <a:stretch>
            <a:fillRect/>
          </a:stretch>
        </p:blipFill>
        <p:spPr>
          <a:xfrm>
            <a:off x="1257300" y="997131"/>
            <a:ext cx="9448800" cy="4222152"/>
          </a:xfrm>
          <a:prstGeom prst="rect">
            <a:avLst/>
          </a:prstGeom>
        </p:spPr>
      </p:pic>
      <p:grpSp>
        <p:nvGrpSpPr>
          <p:cNvPr id="5" name="Group 4">
            <a:extLst>
              <a:ext uri="{FF2B5EF4-FFF2-40B4-BE49-F238E27FC236}">
                <a16:creationId xmlns:a16="http://schemas.microsoft.com/office/drawing/2014/main" id="{FE83A586-6DD3-6648-9DC9-6BAC92A140FA}"/>
              </a:ext>
            </a:extLst>
          </p:cNvPr>
          <p:cNvGrpSpPr/>
          <p:nvPr/>
        </p:nvGrpSpPr>
        <p:grpSpPr>
          <a:xfrm>
            <a:off x="7534083" y="5472390"/>
            <a:ext cx="1233510" cy="1184808"/>
            <a:chOff x="3724083" y="4518600"/>
            <a:chExt cx="1803400" cy="1732197"/>
          </a:xfrm>
        </p:grpSpPr>
        <p:sp>
          <p:nvSpPr>
            <p:cNvPr id="6" name="TextBox 5">
              <a:extLst>
                <a:ext uri="{FF2B5EF4-FFF2-40B4-BE49-F238E27FC236}">
                  <a16:creationId xmlns:a16="http://schemas.microsoft.com/office/drawing/2014/main" id="{F66A891B-ECFD-1244-A872-ADBCBEDA6B53}"/>
                </a:ext>
              </a:extLst>
            </p:cNvPr>
            <p:cNvSpPr txBox="1"/>
            <p:nvPr/>
          </p:nvSpPr>
          <p:spPr>
            <a:xfrm>
              <a:off x="3724083" y="5881465"/>
              <a:ext cx="1803400" cy="369332"/>
            </a:xfrm>
            <a:prstGeom prst="rect">
              <a:avLst/>
            </a:prstGeom>
            <a:noFill/>
          </p:spPr>
          <p:txBody>
            <a:bodyPr wrap="square" rtlCol="0">
              <a:spAutoFit/>
            </a:bodyPr>
            <a:lstStyle/>
            <a:p>
              <a:pPr algn="ctr"/>
              <a:r>
                <a:rPr lang="en-US" dirty="0"/>
                <a:t>0 %</a:t>
              </a:r>
            </a:p>
          </p:txBody>
        </p:sp>
        <p:pic>
          <p:nvPicPr>
            <p:cNvPr id="7" name="Picture 16">
              <a:extLst>
                <a:ext uri="{FF2B5EF4-FFF2-40B4-BE49-F238E27FC236}">
                  <a16:creationId xmlns:a16="http://schemas.microsoft.com/office/drawing/2014/main" id="{C3AD6275-3454-944C-A75D-42BC9C590224}"/>
                </a:ext>
              </a:extLst>
            </p:cNvPr>
            <p:cNvPicPr>
              <a:picLocks noChangeAspect="1" noChangeArrowheads="1"/>
            </p:cNvPicPr>
            <p:nvPr/>
          </p:nvPicPr>
          <p:blipFill>
            <a:blip r:embed="rId3" cstate="print"/>
            <a:srcRect t="5040" b="67244"/>
            <a:stretch>
              <a:fillRect/>
            </a:stretch>
          </p:blipFill>
          <p:spPr bwMode="auto">
            <a:xfrm>
              <a:off x="3763626" y="4518600"/>
              <a:ext cx="1607726" cy="1296000"/>
            </a:xfrm>
            <a:prstGeom prst="rect">
              <a:avLst/>
            </a:prstGeom>
            <a:noFill/>
            <a:ln w="9525" cap="flat">
              <a:noFill/>
              <a:round/>
              <a:headEnd/>
              <a:tailEnd/>
            </a:ln>
            <a:effectLst/>
          </p:spPr>
        </p:pic>
      </p:grpSp>
      <p:grpSp>
        <p:nvGrpSpPr>
          <p:cNvPr id="8" name="Group 7">
            <a:extLst>
              <a:ext uri="{FF2B5EF4-FFF2-40B4-BE49-F238E27FC236}">
                <a16:creationId xmlns:a16="http://schemas.microsoft.com/office/drawing/2014/main" id="{28BDB2FC-1F39-CE43-A288-A353D9358A3D}"/>
              </a:ext>
            </a:extLst>
          </p:cNvPr>
          <p:cNvGrpSpPr/>
          <p:nvPr/>
        </p:nvGrpSpPr>
        <p:grpSpPr>
          <a:xfrm>
            <a:off x="8765983" y="5472596"/>
            <a:ext cx="1216136" cy="1184602"/>
            <a:chOff x="5527483" y="4518900"/>
            <a:chExt cx="1778000" cy="1731897"/>
          </a:xfrm>
        </p:grpSpPr>
        <p:sp>
          <p:nvSpPr>
            <p:cNvPr id="9" name="TextBox 8">
              <a:extLst>
                <a:ext uri="{FF2B5EF4-FFF2-40B4-BE49-F238E27FC236}">
                  <a16:creationId xmlns:a16="http://schemas.microsoft.com/office/drawing/2014/main" id="{2673FDEA-CC4D-824A-B614-C0613073F11B}"/>
                </a:ext>
              </a:extLst>
            </p:cNvPr>
            <p:cNvSpPr txBox="1"/>
            <p:nvPr/>
          </p:nvSpPr>
          <p:spPr>
            <a:xfrm>
              <a:off x="5527483" y="5881465"/>
              <a:ext cx="1778000" cy="369332"/>
            </a:xfrm>
            <a:prstGeom prst="rect">
              <a:avLst/>
            </a:prstGeom>
            <a:noFill/>
          </p:spPr>
          <p:txBody>
            <a:bodyPr wrap="square" rtlCol="0">
              <a:spAutoFit/>
            </a:bodyPr>
            <a:lstStyle/>
            <a:p>
              <a:pPr algn="ctr"/>
              <a:r>
                <a:rPr lang="en-US" dirty="0"/>
                <a:t> 5 %</a:t>
              </a:r>
            </a:p>
          </p:txBody>
        </p:sp>
        <p:pic>
          <p:nvPicPr>
            <p:cNvPr id="10" name="Picture 16">
              <a:extLst>
                <a:ext uri="{FF2B5EF4-FFF2-40B4-BE49-F238E27FC236}">
                  <a16:creationId xmlns:a16="http://schemas.microsoft.com/office/drawing/2014/main" id="{9B2E3234-0935-B248-A072-8093B6A0E04D}"/>
                </a:ext>
              </a:extLst>
            </p:cNvPr>
            <p:cNvPicPr>
              <a:picLocks noChangeAspect="1" noChangeArrowheads="1"/>
            </p:cNvPicPr>
            <p:nvPr/>
          </p:nvPicPr>
          <p:blipFill>
            <a:blip r:embed="rId3" cstate="print"/>
            <a:srcRect t="37795" b="34489"/>
            <a:stretch>
              <a:fillRect/>
            </a:stretch>
          </p:blipFill>
          <p:spPr bwMode="auto">
            <a:xfrm>
              <a:off x="5650298" y="4518900"/>
              <a:ext cx="1606982" cy="1295400"/>
            </a:xfrm>
            <a:prstGeom prst="rect">
              <a:avLst/>
            </a:prstGeom>
            <a:noFill/>
            <a:ln w="9525" cap="flat">
              <a:noFill/>
              <a:round/>
              <a:headEnd/>
              <a:tailEnd/>
            </a:ln>
            <a:effectLst/>
          </p:spPr>
        </p:pic>
      </p:grpSp>
      <p:pic>
        <p:nvPicPr>
          <p:cNvPr id="11" name="Picture 16">
            <a:extLst>
              <a:ext uri="{FF2B5EF4-FFF2-40B4-BE49-F238E27FC236}">
                <a16:creationId xmlns:a16="http://schemas.microsoft.com/office/drawing/2014/main" id="{10BCB8F8-1818-BF4B-828F-CF101CCDBB66}"/>
              </a:ext>
            </a:extLst>
          </p:cNvPr>
          <p:cNvPicPr>
            <a:picLocks noChangeAspect="1" noChangeArrowheads="1"/>
          </p:cNvPicPr>
          <p:nvPr/>
        </p:nvPicPr>
        <p:blipFill>
          <a:blip r:embed="rId3" cstate="print"/>
          <a:srcRect t="70551"/>
          <a:stretch>
            <a:fillRect/>
          </a:stretch>
        </p:blipFill>
        <p:spPr bwMode="auto">
          <a:xfrm>
            <a:off x="10185400" y="5461000"/>
            <a:ext cx="1092482" cy="935700"/>
          </a:xfrm>
          <a:prstGeom prst="rect">
            <a:avLst/>
          </a:prstGeom>
          <a:noFill/>
          <a:ln w="9525" cap="flat">
            <a:noFill/>
            <a:round/>
            <a:headEnd/>
            <a:tailEnd/>
          </a:ln>
          <a:effectLst/>
        </p:spPr>
      </p:pic>
      <p:sp>
        <p:nvSpPr>
          <p:cNvPr id="13" name="TextBox 12">
            <a:extLst>
              <a:ext uri="{FF2B5EF4-FFF2-40B4-BE49-F238E27FC236}">
                <a16:creationId xmlns:a16="http://schemas.microsoft.com/office/drawing/2014/main" id="{F974307F-D9BC-7E4A-AA53-9526EFDDA2CB}"/>
              </a:ext>
            </a:extLst>
          </p:cNvPr>
          <p:cNvSpPr txBox="1"/>
          <p:nvPr/>
        </p:nvSpPr>
        <p:spPr>
          <a:xfrm>
            <a:off x="10239183" y="6353778"/>
            <a:ext cx="1216136" cy="369332"/>
          </a:xfrm>
          <a:prstGeom prst="rect">
            <a:avLst/>
          </a:prstGeom>
          <a:noFill/>
        </p:spPr>
        <p:txBody>
          <a:bodyPr wrap="square" rtlCol="0">
            <a:spAutoFit/>
          </a:bodyPr>
          <a:lstStyle/>
          <a:p>
            <a:pPr algn="ctr"/>
            <a:r>
              <a:rPr lang="en-US" dirty="0"/>
              <a:t> 100 %</a:t>
            </a:r>
          </a:p>
        </p:txBody>
      </p:sp>
      <p:sp>
        <p:nvSpPr>
          <p:cNvPr id="14" name="TextBox 13">
            <a:extLst>
              <a:ext uri="{FF2B5EF4-FFF2-40B4-BE49-F238E27FC236}">
                <a16:creationId xmlns:a16="http://schemas.microsoft.com/office/drawing/2014/main" id="{17FD6939-AA62-464A-A416-C3299BD42495}"/>
              </a:ext>
            </a:extLst>
          </p:cNvPr>
          <p:cNvSpPr txBox="1"/>
          <p:nvPr/>
        </p:nvSpPr>
        <p:spPr>
          <a:xfrm>
            <a:off x="850900" y="0"/>
            <a:ext cx="10185400" cy="646331"/>
          </a:xfrm>
          <a:prstGeom prst="rect">
            <a:avLst/>
          </a:prstGeom>
          <a:noFill/>
        </p:spPr>
        <p:txBody>
          <a:bodyPr wrap="square" rtlCol="0">
            <a:spAutoFit/>
          </a:bodyPr>
          <a:lstStyle/>
          <a:p>
            <a:pPr algn="ctr"/>
            <a:r>
              <a:rPr lang="en-AU" sz="3600"/>
              <a:t>Neural Bases of Accumulation-to-bound  Models</a:t>
            </a:r>
          </a:p>
        </p:txBody>
      </p:sp>
    </p:spTree>
    <p:extLst>
      <p:ext uri="{BB962C8B-B14F-4D97-AF65-F5344CB8AC3E}">
        <p14:creationId xmlns:p14="http://schemas.microsoft.com/office/powerpoint/2010/main" val="40669506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rcptualDecisionNetwork.pdf" descr="percptualDecisionNetwork.pdf">
            <a:extLst>
              <a:ext uri="{FF2B5EF4-FFF2-40B4-BE49-F238E27FC236}">
                <a16:creationId xmlns:a16="http://schemas.microsoft.com/office/drawing/2014/main" id="{4787345A-25FF-824D-9B7E-DBE60C7EFBE0}"/>
              </a:ext>
            </a:extLst>
          </p:cNvPr>
          <p:cNvPicPr>
            <a:picLocks noChangeAspect="1"/>
          </p:cNvPicPr>
          <p:nvPr/>
        </p:nvPicPr>
        <p:blipFill>
          <a:blip r:embed="rId3"/>
          <a:stretch>
            <a:fillRect/>
          </a:stretch>
        </p:blipFill>
        <p:spPr>
          <a:xfrm>
            <a:off x="3305427" y="320826"/>
            <a:ext cx="7833317" cy="6216348"/>
          </a:xfrm>
          <a:prstGeom prst="rect">
            <a:avLst/>
          </a:prstGeom>
          <a:ln w="12700">
            <a:miter lim="400000"/>
          </a:ln>
        </p:spPr>
      </p:pic>
      <p:sp>
        <p:nvSpPr>
          <p:cNvPr id="3" name="Title 2">
            <a:extLst>
              <a:ext uri="{FF2B5EF4-FFF2-40B4-BE49-F238E27FC236}">
                <a16:creationId xmlns:a16="http://schemas.microsoft.com/office/drawing/2014/main" id="{61573606-5B3F-934C-9987-4509484D09B8}"/>
              </a:ext>
            </a:extLst>
          </p:cNvPr>
          <p:cNvSpPr>
            <a:spLocks noGrp="1"/>
          </p:cNvSpPr>
          <p:nvPr>
            <p:ph type="title"/>
          </p:nvPr>
        </p:nvSpPr>
        <p:spPr/>
        <p:txBody>
          <a:bodyPr>
            <a:normAutofit fontScale="90000"/>
          </a:bodyPr>
          <a:lstStyle/>
          <a:p>
            <a:r>
              <a:rPr lang="en-US" dirty="0"/>
              <a:t>How about the brain?</a:t>
            </a:r>
          </a:p>
        </p:txBody>
      </p:sp>
      <p:sp>
        <p:nvSpPr>
          <p:cNvPr id="4" name="Urai, de Gee, Tsetsos &amp; Donner, eLife (2019)">
            <a:extLst>
              <a:ext uri="{FF2B5EF4-FFF2-40B4-BE49-F238E27FC236}">
                <a16:creationId xmlns:a16="http://schemas.microsoft.com/office/drawing/2014/main" id="{DE971590-B996-8479-A578-EEB3D1EE9771}"/>
              </a:ext>
            </a:extLst>
          </p:cNvPr>
          <p:cNvSpPr txBox="1"/>
          <p:nvPr/>
        </p:nvSpPr>
        <p:spPr>
          <a:xfrm>
            <a:off x="2308215" y="6537175"/>
            <a:ext cx="12342350" cy="2566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00" tIns="35700" rIns="35700" bIns="35700" anchor="ctr">
            <a:spAutoFit/>
          </a:bodyPr>
          <a:lstStyle>
            <a:lvl1pPr>
              <a:spcBef>
                <a:spcPts val="1800"/>
              </a:spcBef>
              <a:defRPr sz="2100" spc="0">
                <a:solidFill>
                  <a:srgbClr val="CBCBCB"/>
                </a:solidFill>
                <a:latin typeface="Helvetica Neue"/>
                <a:ea typeface="Helvetica Neue"/>
                <a:cs typeface="Helvetica Neue"/>
                <a:sym typeface="Helvetica Neue"/>
              </a:defRPr>
            </a:lvl1pPr>
          </a:lstStyle>
          <a:p>
            <a:r>
              <a:rPr lang="nl-NL" sz="1199">
                <a:solidFill>
                  <a:schemeClr val="tx2">
                    <a:lumMod val="60000"/>
                    <a:lumOff val="40000"/>
                  </a:schemeClr>
                </a:solidFill>
              </a:rPr>
              <a:t>Urai AE, de Gee JW, </a:t>
            </a:r>
            <a:r>
              <a:rPr lang="nl-NL" sz="1199" err="1">
                <a:solidFill>
                  <a:schemeClr val="tx2">
                    <a:lumMod val="60000"/>
                    <a:lumOff val="40000"/>
                  </a:schemeClr>
                </a:solidFill>
              </a:rPr>
              <a:t>Tsetsos</a:t>
            </a:r>
            <a:r>
              <a:rPr lang="nl-NL" sz="1199">
                <a:solidFill>
                  <a:schemeClr val="tx2">
                    <a:lumMod val="60000"/>
                    <a:lumOff val="40000"/>
                  </a:schemeClr>
                </a:solidFill>
              </a:rPr>
              <a:t> K, Donner TH (2019) </a:t>
            </a:r>
            <a:r>
              <a:rPr lang="nl-NL" sz="1199" err="1">
                <a:solidFill>
                  <a:schemeClr val="tx2">
                    <a:lumMod val="60000"/>
                    <a:lumOff val="40000"/>
                  </a:schemeClr>
                </a:solidFill>
              </a:rPr>
              <a:t>Choice</a:t>
            </a:r>
            <a:r>
              <a:rPr lang="nl-NL" sz="1199">
                <a:solidFill>
                  <a:schemeClr val="tx2">
                    <a:lumMod val="60000"/>
                    <a:lumOff val="40000"/>
                  </a:schemeClr>
                </a:solidFill>
              </a:rPr>
              <a:t> </a:t>
            </a:r>
            <a:r>
              <a:rPr lang="nl-NL" sz="1199" err="1">
                <a:solidFill>
                  <a:schemeClr val="tx2">
                    <a:lumMod val="60000"/>
                    <a:lumOff val="40000"/>
                  </a:schemeClr>
                </a:solidFill>
              </a:rPr>
              <a:t>history</a:t>
            </a:r>
            <a:r>
              <a:rPr lang="nl-NL" sz="1199">
                <a:solidFill>
                  <a:schemeClr val="tx2">
                    <a:lumMod val="60000"/>
                    <a:lumOff val="40000"/>
                  </a:schemeClr>
                </a:solidFill>
              </a:rPr>
              <a:t> </a:t>
            </a:r>
            <a:r>
              <a:rPr lang="nl-NL" sz="1199" err="1">
                <a:solidFill>
                  <a:schemeClr val="tx2">
                    <a:lumMod val="60000"/>
                    <a:lumOff val="40000"/>
                  </a:schemeClr>
                </a:solidFill>
              </a:rPr>
              <a:t>biases</a:t>
            </a:r>
            <a:r>
              <a:rPr lang="nl-NL" sz="1199">
                <a:solidFill>
                  <a:schemeClr val="tx2">
                    <a:lumMod val="60000"/>
                    <a:lumOff val="40000"/>
                  </a:schemeClr>
                </a:solidFill>
              </a:rPr>
              <a:t> </a:t>
            </a:r>
            <a:r>
              <a:rPr lang="nl-NL" sz="1199" err="1">
                <a:solidFill>
                  <a:schemeClr val="tx2">
                    <a:lumMod val="60000"/>
                    <a:lumOff val="40000"/>
                  </a:schemeClr>
                </a:solidFill>
              </a:rPr>
              <a:t>subsequent</a:t>
            </a:r>
            <a:r>
              <a:rPr lang="nl-NL" sz="1199">
                <a:solidFill>
                  <a:schemeClr val="tx2">
                    <a:lumMod val="60000"/>
                    <a:lumOff val="40000"/>
                  </a:schemeClr>
                </a:solidFill>
              </a:rPr>
              <a:t> </a:t>
            </a:r>
            <a:r>
              <a:rPr lang="nl-NL" sz="1199" err="1">
                <a:solidFill>
                  <a:schemeClr val="tx2">
                    <a:lumMod val="60000"/>
                    <a:lumOff val="40000"/>
                  </a:schemeClr>
                </a:solidFill>
              </a:rPr>
              <a:t>evidence</a:t>
            </a:r>
            <a:r>
              <a:rPr lang="nl-NL" sz="1199">
                <a:solidFill>
                  <a:schemeClr val="tx2">
                    <a:lumMod val="60000"/>
                    <a:lumOff val="40000"/>
                  </a:schemeClr>
                </a:solidFill>
              </a:rPr>
              <a:t> </a:t>
            </a:r>
            <a:r>
              <a:rPr lang="nl-NL" sz="1199" err="1">
                <a:solidFill>
                  <a:schemeClr val="tx2">
                    <a:lumMod val="60000"/>
                    <a:lumOff val="40000"/>
                  </a:schemeClr>
                </a:solidFill>
              </a:rPr>
              <a:t>accumulation</a:t>
            </a:r>
            <a:r>
              <a:rPr lang="nl-NL" sz="1199">
                <a:solidFill>
                  <a:schemeClr val="tx2">
                    <a:lumMod val="60000"/>
                    <a:lumOff val="40000"/>
                  </a:schemeClr>
                </a:solidFill>
              </a:rPr>
              <a:t>. </a:t>
            </a:r>
            <a:r>
              <a:rPr lang="nl-NL" sz="1199" err="1">
                <a:solidFill>
                  <a:schemeClr val="tx2">
                    <a:lumMod val="60000"/>
                    <a:lumOff val="40000"/>
                  </a:schemeClr>
                </a:solidFill>
              </a:rPr>
              <a:t>eLife</a:t>
            </a:r>
            <a:r>
              <a:rPr lang="nl-NL" sz="1199">
                <a:solidFill>
                  <a:schemeClr val="tx2">
                    <a:lumMod val="60000"/>
                    <a:lumOff val="40000"/>
                  </a:schemeClr>
                </a:solidFill>
              </a:rPr>
              <a:t> 8:e46331.</a:t>
            </a:r>
          </a:p>
        </p:txBody>
      </p:sp>
      <p:sp>
        <p:nvSpPr>
          <p:cNvPr id="5" name="Rounded Rectangle 4">
            <a:extLst>
              <a:ext uri="{FF2B5EF4-FFF2-40B4-BE49-F238E27FC236}">
                <a16:creationId xmlns:a16="http://schemas.microsoft.com/office/drawing/2014/main" id="{499DF77B-85A9-9FBE-BA6E-78CF2E97058B}"/>
              </a:ext>
            </a:extLst>
          </p:cNvPr>
          <p:cNvSpPr/>
          <p:nvPr/>
        </p:nvSpPr>
        <p:spPr>
          <a:xfrm>
            <a:off x="9447054" y="2566668"/>
            <a:ext cx="1615529" cy="91392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L" sz="1799"/>
          </a:p>
        </p:txBody>
      </p:sp>
    </p:spTree>
    <p:extLst>
      <p:ext uri="{BB962C8B-B14F-4D97-AF65-F5344CB8AC3E}">
        <p14:creationId xmlns:p14="http://schemas.microsoft.com/office/powerpoint/2010/main" val="30994390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MT.png" descr="MT.png"/>
          <p:cNvPicPr>
            <a:picLocks noChangeAspect="1"/>
          </p:cNvPicPr>
          <p:nvPr/>
        </p:nvPicPr>
        <p:blipFill>
          <a:blip r:embed="rId3"/>
          <a:stretch>
            <a:fillRect/>
          </a:stretch>
        </p:blipFill>
        <p:spPr>
          <a:xfrm>
            <a:off x="6215742" y="3689683"/>
            <a:ext cx="4276793" cy="2615776"/>
          </a:xfrm>
          <a:prstGeom prst="rect">
            <a:avLst/>
          </a:prstGeom>
          <a:ln w="12700">
            <a:miter lim="400000"/>
          </a:ln>
        </p:spPr>
      </p:pic>
      <p:grpSp>
        <p:nvGrpSpPr>
          <p:cNvPr id="191" name="Group"/>
          <p:cNvGrpSpPr/>
          <p:nvPr/>
        </p:nvGrpSpPr>
        <p:grpSpPr>
          <a:xfrm>
            <a:off x="10427772" y="3468337"/>
            <a:ext cx="1795866" cy="1537959"/>
            <a:chOff x="0" y="-19719"/>
            <a:chExt cx="2898971" cy="2482648"/>
          </a:xfrm>
        </p:grpSpPr>
        <p:pic>
          <p:nvPicPr>
            <p:cNvPr id="188" name="legend.png" descr="legend.png"/>
            <p:cNvPicPr>
              <a:picLocks noChangeAspect="1"/>
            </p:cNvPicPr>
            <p:nvPr/>
          </p:nvPicPr>
          <p:blipFill>
            <a:blip r:embed="rId4"/>
            <a:stretch>
              <a:fillRect/>
            </a:stretch>
          </p:blipFill>
          <p:spPr>
            <a:xfrm>
              <a:off x="0" y="596763"/>
              <a:ext cx="1017297" cy="1827368"/>
            </a:xfrm>
            <a:prstGeom prst="rect">
              <a:avLst/>
            </a:prstGeom>
            <a:ln w="12700" cap="flat">
              <a:noFill/>
              <a:miter lim="400000"/>
            </a:ln>
            <a:effectLst/>
          </p:spPr>
        </p:pic>
        <p:sp>
          <p:nvSpPr>
            <p:cNvPr id="189" name="Evidence"/>
            <p:cNvSpPr txBox="1"/>
            <p:nvPr/>
          </p:nvSpPr>
          <p:spPr>
            <a:xfrm>
              <a:off x="77128" y="-19719"/>
              <a:ext cx="1860337" cy="68714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00" tIns="35700" rIns="35700" bIns="35700" numCol="1" anchor="ctr">
              <a:spAutoFit/>
            </a:bodyPr>
            <a:lstStyle/>
            <a:p>
              <a:r>
                <a:rPr sz="2671"/>
                <a:t>Evidence</a:t>
              </a:r>
            </a:p>
          </p:txBody>
        </p:sp>
        <p:sp>
          <p:nvSpPr>
            <p:cNvPr id="190" name="high…"/>
            <p:cNvSpPr txBox="1"/>
            <p:nvPr/>
          </p:nvSpPr>
          <p:spPr>
            <a:xfrm>
              <a:off x="1012641" y="557966"/>
              <a:ext cx="1886330" cy="19049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00" tIns="35700" rIns="35700" bIns="35700" numCol="1" anchor="ctr">
              <a:spAutoFit/>
            </a:bodyPr>
            <a:lstStyle/>
            <a:p>
              <a:pPr algn="l">
                <a:defRPr i="1">
                  <a:latin typeface="Helvetica"/>
                  <a:ea typeface="Helvetica"/>
                  <a:cs typeface="Helvetica"/>
                  <a:sym typeface="Helvetica"/>
                </a:defRPr>
              </a:pPr>
              <a:r>
                <a:rPr sz="2400" dirty="0"/>
                <a:t>high</a:t>
              </a:r>
            </a:p>
            <a:p>
              <a:pPr algn="l">
                <a:defRPr i="1">
                  <a:latin typeface="Helvetica"/>
                  <a:ea typeface="Helvetica"/>
                  <a:cs typeface="Helvetica"/>
                  <a:sym typeface="Helvetica"/>
                </a:defRPr>
              </a:pPr>
              <a:r>
                <a:rPr sz="2400" dirty="0"/>
                <a:t>medium</a:t>
              </a:r>
            </a:p>
            <a:p>
              <a:pPr algn="l">
                <a:defRPr i="1">
                  <a:latin typeface="Helvetica"/>
                  <a:ea typeface="Helvetica"/>
                  <a:cs typeface="Helvetica"/>
                  <a:sym typeface="Helvetica"/>
                </a:defRPr>
              </a:pPr>
              <a:r>
                <a:rPr sz="2400" dirty="0"/>
                <a:t>low</a:t>
              </a:r>
            </a:p>
          </p:txBody>
        </p:sp>
      </p:grpSp>
      <p:sp>
        <p:nvSpPr>
          <p:cNvPr id="13" name="TextBox 12">
            <a:extLst>
              <a:ext uri="{FF2B5EF4-FFF2-40B4-BE49-F238E27FC236}">
                <a16:creationId xmlns:a16="http://schemas.microsoft.com/office/drawing/2014/main" id="{35967C27-BDC7-70ED-8B96-0C091212944E}"/>
              </a:ext>
            </a:extLst>
          </p:cNvPr>
          <p:cNvSpPr txBox="1"/>
          <p:nvPr/>
        </p:nvSpPr>
        <p:spPr>
          <a:xfrm>
            <a:off x="826035" y="6397916"/>
            <a:ext cx="13154801" cy="230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a:t>Gold JI, </a:t>
            </a:r>
            <a:r>
              <a:rPr lang="en-US" sz="900" err="1"/>
              <a:t>Shadlen</a:t>
            </a:r>
            <a:r>
              <a:rPr lang="en-US" sz="900"/>
              <a:t> MN (2007) The Neural Basis of Decision Making. Annual Review of Neuroscience 30:535–574.</a:t>
            </a:r>
          </a:p>
        </p:txBody>
      </p:sp>
      <p:sp>
        <p:nvSpPr>
          <p:cNvPr id="14" name="Rectangle 13">
            <a:extLst>
              <a:ext uri="{FF2B5EF4-FFF2-40B4-BE49-F238E27FC236}">
                <a16:creationId xmlns:a16="http://schemas.microsoft.com/office/drawing/2014/main" id="{E06B1E74-E38A-3B4A-B451-F6615EB03774}"/>
              </a:ext>
            </a:extLst>
          </p:cNvPr>
          <p:cNvSpPr>
            <a:spLocks noChangeArrowheads="1"/>
          </p:cNvSpPr>
          <p:nvPr/>
        </p:nvSpPr>
        <p:spPr bwMode="auto">
          <a:xfrm>
            <a:off x="1514353" y="1952727"/>
            <a:ext cx="3480440" cy="400110"/>
          </a:xfrm>
          <a:prstGeom prst="rect">
            <a:avLst/>
          </a:prstGeom>
          <a:noFill/>
          <a:ln w="9525">
            <a:noFill/>
            <a:miter lim="800000"/>
            <a:headEnd/>
            <a:tailEnd/>
          </a:ln>
        </p:spPr>
        <p:txBody>
          <a:bodyPr wrap="square">
            <a:prstTxWarp prst="textNoShape">
              <a:avLst/>
            </a:prstTxWarp>
            <a:spAutoFit/>
          </a:bodyPr>
          <a:lstStyle/>
          <a:p>
            <a:r>
              <a:rPr lang="en-US" sz="2000" dirty="0">
                <a:ea typeface="Arial" charset="0"/>
                <a:cs typeface="Arial" charset="0"/>
              </a:rPr>
              <a:t>MT neuron in behaving monkey</a:t>
            </a:r>
            <a:endParaRPr lang="en-US" sz="2000" dirty="0"/>
          </a:p>
        </p:txBody>
      </p:sp>
      <p:grpSp>
        <p:nvGrpSpPr>
          <p:cNvPr id="22" name="Group 25">
            <a:extLst>
              <a:ext uri="{FF2B5EF4-FFF2-40B4-BE49-F238E27FC236}">
                <a16:creationId xmlns:a16="http://schemas.microsoft.com/office/drawing/2014/main" id="{EDBCFB58-3944-F24D-BFD1-F3A10C4CCF6E}"/>
              </a:ext>
            </a:extLst>
          </p:cNvPr>
          <p:cNvGrpSpPr/>
          <p:nvPr/>
        </p:nvGrpSpPr>
        <p:grpSpPr>
          <a:xfrm>
            <a:off x="69473" y="2327559"/>
            <a:ext cx="5990015" cy="4051100"/>
            <a:chOff x="5001971" y="2133921"/>
            <a:chExt cx="4360517" cy="2790800"/>
          </a:xfrm>
        </p:grpSpPr>
        <p:pic>
          <p:nvPicPr>
            <p:cNvPr id="23" name="Picture 39">
              <a:extLst>
                <a:ext uri="{FF2B5EF4-FFF2-40B4-BE49-F238E27FC236}">
                  <a16:creationId xmlns:a16="http://schemas.microsoft.com/office/drawing/2014/main" id="{AD722CB6-B2DF-6443-A87D-5DBF090DACD4}"/>
                </a:ext>
              </a:extLst>
            </p:cNvPr>
            <p:cNvPicPr>
              <a:picLocks noChangeAspect="1" noChangeArrowheads="1"/>
            </p:cNvPicPr>
            <p:nvPr/>
          </p:nvPicPr>
          <p:blipFill>
            <a:blip r:embed="rId5"/>
            <a:srcRect t="43785"/>
            <a:stretch>
              <a:fillRect/>
            </a:stretch>
          </p:blipFill>
          <p:spPr bwMode="auto">
            <a:xfrm>
              <a:off x="5124451" y="2276617"/>
              <a:ext cx="4238037" cy="2189022"/>
            </a:xfrm>
            <a:prstGeom prst="rect">
              <a:avLst/>
            </a:prstGeom>
            <a:noFill/>
            <a:ln w="9525">
              <a:noFill/>
              <a:miter lim="800000"/>
              <a:headEnd/>
              <a:tailEnd/>
            </a:ln>
          </p:spPr>
        </p:pic>
        <p:sp>
          <p:nvSpPr>
            <p:cNvPr id="24" name="Rectangle 40">
              <a:extLst>
                <a:ext uri="{FF2B5EF4-FFF2-40B4-BE49-F238E27FC236}">
                  <a16:creationId xmlns:a16="http://schemas.microsoft.com/office/drawing/2014/main" id="{8D7B8FBC-D15D-3B48-979B-321B3B8340C9}"/>
                </a:ext>
              </a:extLst>
            </p:cNvPr>
            <p:cNvSpPr>
              <a:spLocks noChangeArrowheads="1"/>
            </p:cNvSpPr>
            <p:nvPr/>
          </p:nvSpPr>
          <p:spPr bwMode="auto">
            <a:xfrm>
              <a:off x="5703962" y="2253838"/>
              <a:ext cx="1325052" cy="785454"/>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5" name="Text Box 45">
              <a:extLst>
                <a:ext uri="{FF2B5EF4-FFF2-40B4-BE49-F238E27FC236}">
                  <a16:creationId xmlns:a16="http://schemas.microsoft.com/office/drawing/2014/main" id="{D8120665-F604-F54B-A988-CE0308234839}"/>
                </a:ext>
              </a:extLst>
            </p:cNvPr>
            <p:cNvSpPr txBox="1">
              <a:spLocks noChangeArrowheads="1"/>
            </p:cNvSpPr>
            <p:nvPr/>
          </p:nvSpPr>
          <p:spPr bwMode="auto">
            <a:xfrm>
              <a:off x="5904744" y="4543072"/>
              <a:ext cx="2724151" cy="381649"/>
            </a:xfrm>
            <a:prstGeom prst="rect">
              <a:avLst/>
            </a:prstGeom>
            <a:solidFill>
              <a:schemeClr val="bg1"/>
            </a:solidFill>
            <a:ln w="9525">
              <a:noFill/>
              <a:miter lim="800000"/>
              <a:headEnd/>
              <a:tailEnd/>
            </a:ln>
          </p:spPr>
          <p:txBody>
            <a:bodyPr wrap="square">
              <a:prstTxWarp prst="textNoShape">
                <a:avLst/>
              </a:prstTxWarp>
              <a:spAutoFit/>
            </a:bodyPr>
            <a:lstStyle/>
            <a:p>
              <a:pPr algn="ctr">
                <a:spcBef>
                  <a:spcPct val="50000"/>
                </a:spcBef>
              </a:pPr>
              <a:r>
                <a:rPr lang="en-US" sz="3000" dirty="0"/>
                <a:t>Motion direction</a:t>
              </a:r>
            </a:p>
          </p:txBody>
        </p:sp>
        <p:sp>
          <p:nvSpPr>
            <p:cNvPr id="26" name="Text Box 46">
              <a:extLst>
                <a:ext uri="{FF2B5EF4-FFF2-40B4-BE49-F238E27FC236}">
                  <a16:creationId xmlns:a16="http://schemas.microsoft.com/office/drawing/2014/main" id="{CD9B5CC8-CD40-F043-8942-FA34D68D8E71}"/>
                </a:ext>
              </a:extLst>
            </p:cNvPr>
            <p:cNvSpPr txBox="1">
              <a:spLocks noChangeArrowheads="1"/>
            </p:cNvSpPr>
            <p:nvPr/>
          </p:nvSpPr>
          <p:spPr bwMode="auto">
            <a:xfrm rot="16200000">
              <a:off x="4127895" y="3025411"/>
              <a:ext cx="2084227" cy="336076"/>
            </a:xfrm>
            <a:prstGeom prst="rect">
              <a:avLst/>
            </a:prstGeom>
            <a:solidFill>
              <a:schemeClr val="bg1"/>
            </a:solidFill>
            <a:ln w="9525">
              <a:noFill/>
              <a:miter lim="800000"/>
              <a:headEnd/>
              <a:tailEnd/>
            </a:ln>
          </p:spPr>
          <p:txBody>
            <a:bodyPr wrap="square">
              <a:prstTxWarp prst="textNoShape">
                <a:avLst/>
              </a:prstTxWarp>
              <a:spAutoFit/>
            </a:bodyPr>
            <a:lstStyle/>
            <a:p>
              <a:pPr algn="ctr">
                <a:spcBef>
                  <a:spcPct val="50000"/>
                </a:spcBef>
              </a:pPr>
              <a:r>
                <a:rPr lang="en-US" sz="2400" dirty="0"/>
                <a:t>Firing rate (</a:t>
              </a:r>
              <a:r>
                <a:rPr lang="en-US" sz="2400" dirty="0" err="1"/>
                <a:t>spk/s</a:t>
              </a:r>
              <a:r>
                <a:rPr lang="en-US" sz="2400" dirty="0"/>
                <a:t>)</a:t>
              </a:r>
            </a:p>
          </p:txBody>
        </p:sp>
        <p:sp>
          <p:nvSpPr>
            <p:cNvPr id="27" name="Rectangle 40">
              <a:extLst>
                <a:ext uri="{FF2B5EF4-FFF2-40B4-BE49-F238E27FC236}">
                  <a16:creationId xmlns:a16="http://schemas.microsoft.com/office/drawing/2014/main" id="{74632CF7-F7AE-7C47-9573-B58A7D15820D}"/>
                </a:ext>
              </a:extLst>
            </p:cNvPr>
            <p:cNvSpPr>
              <a:spLocks noChangeArrowheads="1"/>
            </p:cNvSpPr>
            <p:nvPr/>
          </p:nvSpPr>
          <p:spPr bwMode="auto">
            <a:xfrm>
              <a:off x="8269451" y="2133921"/>
              <a:ext cx="765176" cy="752475"/>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8" name="Rectangle 40">
              <a:extLst>
                <a:ext uri="{FF2B5EF4-FFF2-40B4-BE49-F238E27FC236}">
                  <a16:creationId xmlns:a16="http://schemas.microsoft.com/office/drawing/2014/main" id="{2C706E7A-171E-F34C-97FB-8258E3EBD05C}"/>
                </a:ext>
              </a:extLst>
            </p:cNvPr>
            <p:cNvSpPr>
              <a:spLocks noChangeArrowheads="1"/>
            </p:cNvSpPr>
            <p:nvPr/>
          </p:nvSpPr>
          <p:spPr bwMode="auto">
            <a:xfrm>
              <a:off x="5726740" y="4030557"/>
              <a:ext cx="3261220" cy="535293"/>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grpSp>
        <p:nvGrpSpPr>
          <p:cNvPr id="29" name="Group 40">
            <a:extLst>
              <a:ext uri="{FF2B5EF4-FFF2-40B4-BE49-F238E27FC236}">
                <a16:creationId xmlns:a16="http://schemas.microsoft.com/office/drawing/2014/main" id="{56C88BA2-555B-5547-873B-19848C99A36A}"/>
              </a:ext>
            </a:extLst>
          </p:cNvPr>
          <p:cNvGrpSpPr/>
          <p:nvPr/>
        </p:nvGrpSpPr>
        <p:grpSpPr>
          <a:xfrm rot="10800000">
            <a:off x="3241553" y="5052077"/>
            <a:ext cx="711200" cy="711200"/>
            <a:chOff x="393700" y="4292600"/>
            <a:chExt cx="711200" cy="711200"/>
          </a:xfrm>
        </p:grpSpPr>
        <p:sp>
          <p:nvSpPr>
            <p:cNvPr id="30" name="Oval 29">
              <a:extLst>
                <a:ext uri="{FF2B5EF4-FFF2-40B4-BE49-F238E27FC236}">
                  <a16:creationId xmlns:a16="http://schemas.microsoft.com/office/drawing/2014/main" id="{027AD73F-73A8-194D-9559-AE8617C5A4E1}"/>
                </a:ext>
              </a:extLst>
            </p:cNvPr>
            <p:cNvSpPr/>
            <p:nvPr/>
          </p:nvSpPr>
          <p:spPr>
            <a:xfrm>
              <a:off x="393700" y="4292600"/>
              <a:ext cx="711200" cy="711200"/>
            </a:xfrm>
            <a:prstGeom prst="ellipse">
              <a:avLst/>
            </a:prstGeom>
            <a:noFill/>
            <a:ln w="15875"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268711B-93C1-7346-B4CE-1D7508E806AC}"/>
                </a:ext>
              </a:extLst>
            </p:cNvPr>
            <p:cNvCxnSpPr/>
            <p:nvPr/>
          </p:nvCxnSpPr>
          <p:spPr>
            <a:xfrm>
              <a:off x="571500" y="45720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1F3FEF4-B0BA-334F-8422-32A3647F359A}"/>
                </a:ext>
              </a:extLst>
            </p:cNvPr>
            <p:cNvCxnSpPr/>
            <p:nvPr/>
          </p:nvCxnSpPr>
          <p:spPr>
            <a:xfrm>
              <a:off x="558800" y="48768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5A530B4-4D14-4540-B57F-C545EBD61A15}"/>
                </a:ext>
              </a:extLst>
            </p:cNvPr>
            <p:cNvCxnSpPr/>
            <p:nvPr/>
          </p:nvCxnSpPr>
          <p:spPr>
            <a:xfrm>
              <a:off x="660400" y="44069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27CCBBD-304D-F542-A872-2BF44551DA92}"/>
                </a:ext>
              </a:extLst>
            </p:cNvPr>
            <p:cNvCxnSpPr/>
            <p:nvPr/>
          </p:nvCxnSpPr>
          <p:spPr>
            <a:xfrm>
              <a:off x="774700" y="47498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grpSp>
      <p:sp>
        <p:nvSpPr>
          <p:cNvPr id="35" name="Oval 34">
            <a:extLst>
              <a:ext uri="{FF2B5EF4-FFF2-40B4-BE49-F238E27FC236}">
                <a16:creationId xmlns:a16="http://schemas.microsoft.com/office/drawing/2014/main" id="{2CA65A82-7DA3-7F45-B869-1E69DA38161F}"/>
              </a:ext>
            </a:extLst>
          </p:cNvPr>
          <p:cNvSpPr/>
          <p:nvPr/>
        </p:nvSpPr>
        <p:spPr>
          <a:xfrm rot="5400000">
            <a:off x="4359153" y="5026677"/>
            <a:ext cx="711200" cy="711200"/>
          </a:xfrm>
          <a:prstGeom prst="ellipse">
            <a:avLst/>
          </a:prstGeom>
          <a:noFill/>
          <a:ln w="15875"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5119BD1-29BA-6941-820C-6D47E8264F00}"/>
              </a:ext>
            </a:extLst>
          </p:cNvPr>
          <p:cNvCxnSpPr>
            <a:cxnSpLocks/>
          </p:cNvCxnSpPr>
          <p:nvPr/>
        </p:nvCxnSpPr>
        <p:spPr>
          <a:xfrm rot="5400000">
            <a:off x="4625059" y="5368783"/>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D15B365-A19A-7B4A-8D58-BFB0192E4DC0}"/>
              </a:ext>
            </a:extLst>
          </p:cNvPr>
          <p:cNvCxnSpPr>
            <a:cxnSpLocks/>
          </p:cNvCxnSpPr>
          <p:nvPr/>
        </p:nvCxnSpPr>
        <p:spPr>
          <a:xfrm rot="5400000">
            <a:off x="4320259" y="5356083"/>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8B288B4-51A3-0C46-B086-BA0052E54D37}"/>
              </a:ext>
            </a:extLst>
          </p:cNvPr>
          <p:cNvCxnSpPr>
            <a:cxnSpLocks/>
          </p:cNvCxnSpPr>
          <p:nvPr/>
        </p:nvCxnSpPr>
        <p:spPr>
          <a:xfrm rot="5400000">
            <a:off x="4790159" y="5457683"/>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5A188B4-6782-4644-8D7D-FA758204735E}"/>
              </a:ext>
            </a:extLst>
          </p:cNvPr>
          <p:cNvCxnSpPr>
            <a:cxnSpLocks/>
          </p:cNvCxnSpPr>
          <p:nvPr/>
        </p:nvCxnSpPr>
        <p:spPr>
          <a:xfrm rot="5400000">
            <a:off x="4447259" y="5571983"/>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grpSp>
        <p:nvGrpSpPr>
          <p:cNvPr id="40" name="Group 47">
            <a:extLst>
              <a:ext uri="{FF2B5EF4-FFF2-40B4-BE49-F238E27FC236}">
                <a16:creationId xmlns:a16="http://schemas.microsoft.com/office/drawing/2014/main" id="{0218A5A0-C718-1F49-B995-187B31C6FF73}"/>
              </a:ext>
            </a:extLst>
          </p:cNvPr>
          <p:cNvGrpSpPr/>
          <p:nvPr/>
        </p:nvGrpSpPr>
        <p:grpSpPr>
          <a:xfrm>
            <a:off x="1006353" y="5064777"/>
            <a:ext cx="711200" cy="711200"/>
            <a:chOff x="393700" y="4292600"/>
            <a:chExt cx="711200" cy="711200"/>
          </a:xfrm>
        </p:grpSpPr>
        <p:sp>
          <p:nvSpPr>
            <p:cNvPr id="41" name="Oval 40">
              <a:extLst>
                <a:ext uri="{FF2B5EF4-FFF2-40B4-BE49-F238E27FC236}">
                  <a16:creationId xmlns:a16="http://schemas.microsoft.com/office/drawing/2014/main" id="{9F64F2E5-9E61-F748-A702-413936BE6BA2}"/>
                </a:ext>
              </a:extLst>
            </p:cNvPr>
            <p:cNvSpPr/>
            <p:nvPr/>
          </p:nvSpPr>
          <p:spPr>
            <a:xfrm>
              <a:off x="393700" y="4292600"/>
              <a:ext cx="711200" cy="711200"/>
            </a:xfrm>
            <a:prstGeom prst="ellipse">
              <a:avLst/>
            </a:prstGeom>
            <a:noFill/>
            <a:ln w="15875"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6FF13B01-15A5-EA45-B71F-036F1DA4D0E4}"/>
                </a:ext>
              </a:extLst>
            </p:cNvPr>
            <p:cNvCxnSpPr/>
            <p:nvPr/>
          </p:nvCxnSpPr>
          <p:spPr>
            <a:xfrm>
              <a:off x="571500" y="45720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53EE7C0-5FF6-4644-8289-EDC2875F0AB9}"/>
                </a:ext>
              </a:extLst>
            </p:cNvPr>
            <p:cNvCxnSpPr/>
            <p:nvPr/>
          </p:nvCxnSpPr>
          <p:spPr>
            <a:xfrm>
              <a:off x="558800" y="48768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F9E7743-5187-BC4A-9F18-09293010052F}"/>
                </a:ext>
              </a:extLst>
            </p:cNvPr>
            <p:cNvCxnSpPr/>
            <p:nvPr/>
          </p:nvCxnSpPr>
          <p:spPr>
            <a:xfrm>
              <a:off x="660400" y="44069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3944C21-FD09-B748-9617-AC017FEE5E76}"/>
                </a:ext>
              </a:extLst>
            </p:cNvPr>
            <p:cNvCxnSpPr/>
            <p:nvPr/>
          </p:nvCxnSpPr>
          <p:spPr>
            <a:xfrm>
              <a:off x="774700" y="47498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46" name="Group 53">
            <a:extLst>
              <a:ext uri="{FF2B5EF4-FFF2-40B4-BE49-F238E27FC236}">
                <a16:creationId xmlns:a16="http://schemas.microsoft.com/office/drawing/2014/main" id="{4C5F7348-DB1F-C34E-866F-21D918F2F2FF}"/>
              </a:ext>
            </a:extLst>
          </p:cNvPr>
          <p:cNvGrpSpPr/>
          <p:nvPr/>
        </p:nvGrpSpPr>
        <p:grpSpPr>
          <a:xfrm rot="16200000">
            <a:off x="2149353" y="5064777"/>
            <a:ext cx="711200" cy="711200"/>
            <a:chOff x="393700" y="4292600"/>
            <a:chExt cx="711200" cy="711200"/>
          </a:xfrm>
        </p:grpSpPr>
        <p:sp>
          <p:nvSpPr>
            <p:cNvPr id="47" name="Oval 46">
              <a:extLst>
                <a:ext uri="{FF2B5EF4-FFF2-40B4-BE49-F238E27FC236}">
                  <a16:creationId xmlns:a16="http://schemas.microsoft.com/office/drawing/2014/main" id="{9D10315A-9D64-8C45-B718-8CCAB6EFB325}"/>
                </a:ext>
              </a:extLst>
            </p:cNvPr>
            <p:cNvSpPr/>
            <p:nvPr/>
          </p:nvSpPr>
          <p:spPr>
            <a:xfrm>
              <a:off x="393700" y="4292600"/>
              <a:ext cx="711200" cy="711200"/>
            </a:xfrm>
            <a:prstGeom prst="ellipse">
              <a:avLst/>
            </a:prstGeom>
            <a:noFill/>
            <a:ln w="15875"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F9A1875-B79A-8441-803D-9AC6D9D0AF83}"/>
                </a:ext>
              </a:extLst>
            </p:cNvPr>
            <p:cNvCxnSpPr/>
            <p:nvPr/>
          </p:nvCxnSpPr>
          <p:spPr>
            <a:xfrm>
              <a:off x="571500" y="45720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2554939-FEA4-E24C-BEEB-2FD0462662EE}"/>
                </a:ext>
              </a:extLst>
            </p:cNvPr>
            <p:cNvCxnSpPr/>
            <p:nvPr/>
          </p:nvCxnSpPr>
          <p:spPr>
            <a:xfrm>
              <a:off x="558800" y="48768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F13EE45-7C5D-5A4E-B9D6-50C751DC2B94}"/>
                </a:ext>
              </a:extLst>
            </p:cNvPr>
            <p:cNvCxnSpPr/>
            <p:nvPr/>
          </p:nvCxnSpPr>
          <p:spPr>
            <a:xfrm>
              <a:off x="660400" y="44069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25C2520-990D-0E44-B6D2-3AFBA773E044}"/>
                </a:ext>
              </a:extLst>
            </p:cNvPr>
            <p:cNvCxnSpPr/>
            <p:nvPr/>
          </p:nvCxnSpPr>
          <p:spPr>
            <a:xfrm>
              <a:off x="774700" y="4749800"/>
              <a:ext cx="330200" cy="1588"/>
            </a:xfrm>
            <a:prstGeom prst="line">
              <a:avLst/>
            </a:prstGeom>
            <a:ln w="22225" cap="flat" cmpd="sng" algn="ctr">
              <a:solidFill>
                <a:srgbClr val="000000"/>
              </a:solidFill>
              <a:prstDash val="solid"/>
              <a:round/>
              <a:headEnd type="oval" w="lg" len="lg"/>
              <a:tailEnd type="arrow" w="sm" len="sm"/>
            </a:ln>
            <a:effectLst/>
          </p:spPr>
          <p:style>
            <a:lnRef idx="2">
              <a:schemeClr val="accent1"/>
            </a:lnRef>
            <a:fillRef idx="0">
              <a:schemeClr val="accent1"/>
            </a:fillRef>
            <a:effectRef idx="1">
              <a:schemeClr val="accent1"/>
            </a:effectRef>
            <a:fontRef idx="minor">
              <a:schemeClr val="tx1"/>
            </a:fontRef>
          </p:style>
        </p:cxnSp>
      </p:grpSp>
      <p:pic>
        <p:nvPicPr>
          <p:cNvPr id="55" name="Picture 54">
            <a:extLst>
              <a:ext uri="{FF2B5EF4-FFF2-40B4-BE49-F238E27FC236}">
                <a16:creationId xmlns:a16="http://schemas.microsoft.com/office/drawing/2014/main" id="{8026620A-ABCA-C344-BAF0-C2F813CF3BC8}"/>
              </a:ext>
            </a:extLst>
          </p:cNvPr>
          <p:cNvPicPr>
            <a:picLocks noChangeAspect="1"/>
          </p:cNvPicPr>
          <p:nvPr/>
        </p:nvPicPr>
        <p:blipFill>
          <a:blip r:embed="rId6"/>
          <a:stretch>
            <a:fillRect/>
          </a:stretch>
        </p:blipFill>
        <p:spPr>
          <a:xfrm>
            <a:off x="5731710" y="537611"/>
            <a:ext cx="3460416" cy="2837541"/>
          </a:xfrm>
          <a:prstGeom prst="rect">
            <a:avLst/>
          </a:prstGeom>
        </p:spPr>
      </p:pic>
      <p:sp>
        <p:nvSpPr>
          <p:cNvPr id="6" name="TextBox 5">
            <a:extLst>
              <a:ext uri="{FF2B5EF4-FFF2-40B4-BE49-F238E27FC236}">
                <a16:creationId xmlns:a16="http://schemas.microsoft.com/office/drawing/2014/main" id="{E54879CB-0DF2-D043-A98F-3E9EDBDAAB62}"/>
              </a:ext>
            </a:extLst>
          </p:cNvPr>
          <p:cNvSpPr txBox="1"/>
          <p:nvPr/>
        </p:nvSpPr>
        <p:spPr>
          <a:xfrm>
            <a:off x="609600" y="705853"/>
            <a:ext cx="4555958" cy="523220"/>
          </a:xfrm>
          <a:prstGeom prst="rect">
            <a:avLst/>
          </a:prstGeom>
          <a:noFill/>
        </p:spPr>
        <p:txBody>
          <a:bodyPr wrap="square" rtlCol="0">
            <a:spAutoFit/>
          </a:bodyPr>
          <a:lstStyle/>
          <a:p>
            <a:r>
              <a:rPr lang="es-ES" sz="2800" dirty="0"/>
              <a:t>Medial Temporal </a:t>
            </a:r>
            <a:r>
              <a:rPr lang="es-ES" sz="2800" dirty="0" err="1"/>
              <a:t>Cortex</a:t>
            </a:r>
            <a:r>
              <a:rPr lang="es-ES" sz="2800" dirty="0"/>
              <a:t> (MT)</a:t>
            </a:r>
          </a:p>
        </p:txBody>
      </p:sp>
    </p:spTree>
    <p:extLst>
      <p:ext uri="{BB962C8B-B14F-4D97-AF65-F5344CB8AC3E}">
        <p14:creationId xmlns:p14="http://schemas.microsoft.com/office/powerpoint/2010/main" val="120905696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advAuto="0"/>
      <p:bldP spid="191"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4"/>
          <p:cNvSpPr txBox="1">
            <a:spLocks noChangeArrowheads="1"/>
          </p:cNvSpPr>
          <p:nvPr/>
        </p:nvSpPr>
        <p:spPr bwMode="auto">
          <a:xfrm>
            <a:off x="7608168" y="6453337"/>
            <a:ext cx="2952328" cy="307777"/>
          </a:xfrm>
          <a:prstGeom prst="rect">
            <a:avLst/>
          </a:prstGeom>
          <a:noFill/>
          <a:ln w="9525">
            <a:noFill/>
            <a:miter lim="800000"/>
            <a:headEnd/>
            <a:tailEnd/>
          </a:ln>
        </p:spPr>
        <p:txBody>
          <a:bodyPr wrap="square">
            <a:spAutoFit/>
          </a:bodyPr>
          <a:lstStyle/>
          <a:p>
            <a:r>
              <a:rPr lang="en-US" sz="1400" i="1" dirty="0" err="1">
                <a:solidFill>
                  <a:schemeClr val="bg1">
                    <a:lumMod val="50000"/>
                  </a:schemeClr>
                </a:solidFill>
                <a:cs typeface="Arial" pitchFamily="34" charset="0"/>
              </a:rPr>
              <a:t>Shadlen</a:t>
            </a:r>
            <a:r>
              <a:rPr lang="en-US" sz="1400" i="1" dirty="0">
                <a:solidFill>
                  <a:schemeClr val="bg1">
                    <a:lumMod val="50000"/>
                  </a:schemeClr>
                </a:solidFill>
                <a:cs typeface="Arial" pitchFamily="34" charset="0"/>
              </a:rPr>
              <a:t> et al 1996, </a:t>
            </a:r>
            <a:r>
              <a:rPr lang="en-US" sz="1400" i="1" dirty="0" err="1">
                <a:solidFill>
                  <a:schemeClr val="bg1">
                    <a:lumMod val="50000"/>
                  </a:schemeClr>
                </a:solidFill>
                <a:cs typeface="Arial" pitchFamily="34" charset="0"/>
              </a:rPr>
              <a:t>Haefner</a:t>
            </a:r>
            <a:r>
              <a:rPr lang="en-US" sz="1400" i="1" dirty="0">
                <a:solidFill>
                  <a:schemeClr val="bg1">
                    <a:lumMod val="50000"/>
                  </a:schemeClr>
                </a:solidFill>
                <a:cs typeface="Arial" pitchFamily="34" charset="0"/>
              </a:rPr>
              <a:t> et al 2012</a:t>
            </a:r>
          </a:p>
        </p:txBody>
      </p:sp>
      <p:pic>
        <p:nvPicPr>
          <p:cNvPr id="26626" name="Picture 3"/>
          <p:cNvPicPr>
            <a:picLocks noChangeAspect="1"/>
          </p:cNvPicPr>
          <p:nvPr/>
        </p:nvPicPr>
        <p:blipFill>
          <a:blip r:embed="rId3" cstate="print"/>
          <a:srcRect/>
          <a:stretch>
            <a:fillRect/>
          </a:stretch>
        </p:blipFill>
        <p:spPr bwMode="auto">
          <a:xfrm>
            <a:off x="4394200" y="1841500"/>
            <a:ext cx="6169303" cy="4051920"/>
          </a:xfrm>
          <a:prstGeom prst="rect">
            <a:avLst/>
          </a:prstGeom>
          <a:noFill/>
          <a:ln w="9525">
            <a:noFill/>
            <a:miter lim="800000"/>
            <a:headEnd/>
            <a:tailEnd/>
          </a:ln>
        </p:spPr>
      </p:pic>
      <p:sp>
        <p:nvSpPr>
          <p:cNvPr id="26629" name="TextBox 48"/>
          <p:cNvSpPr txBox="1">
            <a:spLocks noChangeArrowheads="1"/>
          </p:cNvSpPr>
          <p:nvPr/>
        </p:nvSpPr>
        <p:spPr bwMode="auto">
          <a:xfrm>
            <a:off x="13214350" y="3201988"/>
            <a:ext cx="184150" cy="260350"/>
          </a:xfrm>
          <a:prstGeom prst="rect">
            <a:avLst/>
          </a:prstGeom>
          <a:noFill/>
          <a:ln w="9525">
            <a:noFill/>
            <a:miter lim="800000"/>
            <a:headEnd/>
            <a:tailEnd/>
          </a:ln>
        </p:spPr>
        <p:txBody>
          <a:bodyPr wrap="none">
            <a:spAutoFit/>
          </a:bodyPr>
          <a:lstStyle/>
          <a:p>
            <a:endParaRPr lang="es-ES" sz="1100" i="1">
              <a:latin typeface="Calibri" pitchFamily="34" charset="0"/>
            </a:endParaRPr>
          </a:p>
        </p:txBody>
      </p:sp>
      <p:sp>
        <p:nvSpPr>
          <p:cNvPr id="19" name="Textfeld 18"/>
          <p:cNvSpPr txBox="1"/>
          <p:nvPr/>
        </p:nvSpPr>
        <p:spPr>
          <a:xfrm>
            <a:off x="15285068" y="2932931"/>
            <a:ext cx="816249" cy="338554"/>
          </a:xfrm>
          <a:prstGeom prst="rect">
            <a:avLst/>
          </a:prstGeom>
          <a:solidFill>
            <a:schemeClr val="bg1"/>
          </a:solidFill>
        </p:spPr>
        <p:txBody>
          <a:bodyPr wrap="none" rtlCol="0">
            <a:spAutoFit/>
          </a:bodyPr>
          <a:lstStyle/>
          <a:p>
            <a:r>
              <a:rPr lang="es-ES" sz="1600" dirty="0">
                <a:solidFill>
                  <a:srgbClr val="FF0000"/>
                </a:solidFill>
              </a:rPr>
              <a:t>r = 0.18</a:t>
            </a:r>
          </a:p>
        </p:txBody>
      </p:sp>
      <p:sp>
        <p:nvSpPr>
          <p:cNvPr id="21" name="TextBox 34"/>
          <p:cNvSpPr txBox="1">
            <a:spLocks noChangeArrowheads="1"/>
          </p:cNvSpPr>
          <p:nvPr/>
        </p:nvSpPr>
        <p:spPr bwMode="auto">
          <a:xfrm>
            <a:off x="7608168" y="6453337"/>
            <a:ext cx="2952328" cy="307777"/>
          </a:xfrm>
          <a:prstGeom prst="rect">
            <a:avLst/>
          </a:prstGeom>
          <a:noFill/>
          <a:ln w="9525">
            <a:noFill/>
            <a:miter lim="800000"/>
            <a:headEnd/>
            <a:tailEnd/>
          </a:ln>
        </p:spPr>
        <p:txBody>
          <a:bodyPr wrap="square">
            <a:spAutoFit/>
          </a:bodyPr>
          <a:lstStyle/>
          <a:p>
            <a:pPr algn="r"/>
            <a:r>
              <a:rPr lang="en-US" sz="1400" i="1" dirty="0" err="1">
                <a:solidFill>
                  <a:schemeClr val="bg1">
                    <a:lumMod val="50000"/>
                  </a:schemeClr>
                </a:solidFill>
                <a:cs typeface="Arial" pitchFamily="34" charset="0"/>
              </a:rPr>
              <a:t>Shadlen</a:t>
            </a:r>
            <a:r>
              <a:rPr lang="en-US" sz="1400" i="1" dirty="0">
                <a:solidFill>
                  <a:schemeClr val="bg1">
                    <a:lumMod val="50000"/>
                  </a:schemeClr>
                </a:solidFill>
                <a:cs typeface="Arial" pitchFamily="34" charset="0"/>
              </a:rPr>
              <a:t> et al 1996</a:t>
            </a:r>
          </a:p>
        </p:txBody>
      </p:sp>
      <p:grpSp>
        <p:nvGrpSpPr>
          <p:cNvPr id="2" name="Group 73"/>
          <p:cNvGrpSpPr/>
          <p:nvPr/>
        </p:nvGrpSpPr>
        <p:grpSpPr>
          <a:xfrm>
            <a:off x="1600200" y="1662927"/>
            <a:ext cx="2880904" cy="4085844"/>
            <a:chOff x="76200" y="1662927"/>
            <a:chExt cx="2880904" cy="4085844"/>
          </a:xfrm>
        </p:grpSpPr>
        <p:grpSp>
          <p:nvGrpSpPr>
            <p:cNvPr id="3" name="Group 32"/>
            <p:cNvGrpSpPr/>
            <p:nvPr/>
          </p:nvGrpSpPr>
          <p:grpSpPr>
            <a:xfrm>
              <a:off x="76200" y="1662927"/>
              <a:ext cx="2880904" cy="1736344"/>
              <a:chOff x="5943429" y="1181100"/>
              <a:chExt cx="3245021" cy="1955800"/>
            </a:xfrm>
          </p:grpSpPr>
          <p:grpSp>
            <p:nvGrpSpPr>
              <p:cNvPr id="4" name="Group 22"/>
              <p:cNvGrpSpPr/>
              <p:nvPr/>
            </p:nvGrpSpPr>
            <p:grpSpPr>
              <a:xfrm>
                <a:off x="5943429" y="1181100"/>
                <a:ext cx="3245021" cy="1760403"/>
                <a:chOff x="5149679" y="2425700"/>
                <a:chExt cx="3245021" cy="1760403"/>
              </a:xfrm>
            </p:grpSpPr>
            <p:pic>
              <p:nvPicPr>
                <p:cNvPr id="24" name="Picture 39"/>
                <p:cNvPicPr>
                  <a:picLocks noChangeAspect="1" noChangeArrowheads="1"/>
                </p:cNvPicPr>
                <p:nvPr/>
              </p:nvPicPr>
              <p:blipFill>
                <a:blip r:embed="rId4"/>
                <a:srcRect l="12500" t="43785" b="10738"/>
                <a:stretch>
                  <a:fillRect/>
                </a:stretch>
              </p:blipFill>
              <p:spPr bwMode="auto">
                <a:xfrm>
                  <a:off x="5568950" y="2628900"/>
                  <a:ext cx="2781300" cy="1485900"/>
                </a:xfrm>
                <a:prstGeom prst="rect">
                  <a:avLst/>
                </a:prstGeom>
                <a:noFill/>
                <a:ln w="9525">
                  <a:noFill/>
                  <a:miter lim="800000"/>
                  <a:headEnd/>
                  <a:tailEnd/>
                </a:ln>
              </p:spPr>
            </p:pic>
            <p:sp>
              <p:nvSpPr>
                <p:cNvPr id="25" name="Rectangle 40"/>
                <p:cNvSpPr>
                  <a:spLocks noChangeArrowheads="1"/>
                </p:cNvSpPr>
                <p:nvPr/>
              </p:nvSpPr>
              <p:spPr bwMode="auto">
                <a:xfrm>
                  <a:off x="5635625" y="2582863"/>
                  <a:ext cx="1260475" cy="68421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7" name="Text Box 46"/>
                <p:cNvSpPr txBox="1">
                  <a:spLocks noChangeArrowheads="1"/>
                </p:cNvSpPr>
                <p:nvPr/>
              </p:nvSpPr>
              <p:spPr bwMode="auto">
                <a:xfrm rot="16200000">
                  <a:off x="4460149" y="3115230"/>
                  <a:ext cx="1760403" cy="381344"/>
                </a:xfrm>
                <a:prstGeom prst="rect">
                  <a:avLst/>
                </a:prstGeom>
                <a:solidFill>
                  <a:schemeClr val="bg1"/>
                </a:solidFill>
                <a:ln w="9525">
                  <a:noFill/>
                  <a:miter lim="800000"/>
                  <a:headEnd/>
                  <a:tailEnd/>
                </a:ln>
              </p:spPr>
              <p:txBody>
                <a:bodyPr wrap="square">
                  <a:prstTxWarp prst="textNoShape">
                    <a:avLst/>
                  </a:prstTxWarp>
                  <a:spAutoFit/>
                </a:bodyPr>
                <a:lstStyle/>
                <a:p>
                  <a:pPr algn="ctr">
                    <a:spcBef>
                      <a:spcPct val="50000"/>
                    </a:spcBef>
                  </a:pPr>
                  <a:r>
                    <a:rPr lang="en-US" sz="1600" dirty="0"/>
                    <a:t>Response rate</a:t>
                  </a:r>
                </a:p>
              </p:txBody>
            </p:sp>
            <p:sp>
              <p:nvSpPr>
                <p:cNvPr id="28" name="Rectangle 40"/>
                <p:cNvSpPr>
                  <a:spLocks noChangeArrowheads="1"/>
                </p:cNvSpPr>
                <p:nvPr/>
              </p:nvSpPr>
              <p:spPr bwMode="auto">
                <a:xfrm>
                  <a:off x="7629525" y="2578100"/>
                  <a:ext cx="765175" cy="752475"/>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9" name="Up Arrow 28"/>
              <p:cNvSpPr/>
              <p:nvPr/>
            </p:nvSpPr>
            <p:spPr>
              <a:xfrm>
                <a:off x="8013700" y="2819400"/>
                <a:ext cx="279400" cy="279400"/>
              </a:xfrm>
              <a:prstGeom prst="upArrow">
                <a:avLst/>
              </a:prstGeom>
              <a:solidFill>
                <a:schemeClr val="bg1">
                  <a:lumMod val="75000"/>
                </a:schemeClr>
              </a:solidFill>
              <a:ln w="254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Up Arrow 29"/>
              <p:cNvSpPr/>
              <p:nvPr/>
            </p:nvSpPr>
            <p:spPr>
              <a:xfrm rot="16200000">
                <a:off x="7518400" y="2857500"/>
                <a:ext cx="279400" cy="279400"/>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Up Arrow 30"/>
              <p:cNvSpPr/>
              <p:nvPr/>
            </p:nvSpPr>
            <p:spPr>
              <a:xfrm flipV="1">
                <a:off x="7023100" y="2844800"/>
                <a:ext cx="279400" cy="279400"/>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Up Arrow 31"/>
              <p:cNvSpPr/>
              <p:nvPr/>
            </p:nvSpPr>
            <p:spPr>
              <a:xfrm rot="5400000">
                <a:off x="6578600" y="2857500"/>
                <a:ext cx="279400" cy="279400"/>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5"/>
            <p:cNvGrpSpPr/>
            <p:nvPr/>
          </p:nvGrpSpPr>
          <p:grpSpPr>
            <a:xfrm>
              <a:off x="248584" y="4147727"/>
              <a:ext cx="2600522" cy="1601044"/>
              <a:chOff x="6484284" y="998127"/>
              <a:chExt cx="2600522" cy="1601044"/>
            </a:xfrm>
          </p:grpSpPr>
          <p:grpSp>
            <p:nvGrpSpPr>
              <p:cNvPr id="6" name="Group 44"/>
              <p:cNvGrpSpPr/>
              <p:nvPr/>
            </p:nvGrpSpPr>
            <p:grpSpPr>
              <a:xfrm flipH="1">
                <a:off x="6484284" y="998127"/>
                <a:ext cx="2600522" cy="1364269"/>
                <a:chOff x="6694515" y="998127"/>
                <a:chExt cx="2600522" cy="1364269"/>
              </a:xfrm>
            </p:grpSpPr>
            <p:pic>
              <p:nvPicPr>
                <p:cNvPr id="40" name="Picture 39"/>
                <p:cNvPicPr>
                  <a:picLocks noChangeAspect="1" noChangeArrowheads="1"/>
                </p:cNvPicPr>
                <p:nvPr/>
              </p:nvPicPr>
              <p:blipFill>
                <a:blip r:embed="rId4"/>
                <a:srcRect l="13850" t="43785" b="10738"/>
                <a:stretch>
                  <a:fillRect/>
                </a:stretch>
              </p:blipFill>
              <p:spPr bwMode="auto">
                <a:xfrm>
                  <a:off x="6863921" y="1043226"/>
                  <a:ext cx="2431116" cy="1319170"/>
                </a:xfrm>
                <a:prstGeom prst="rect">
                  <a:avLst/>
                </a:prstGeom>
                <a:noFill/>
                <a:ln w="9525">
                  <a:noFill/>
                  <a:miter lim="800000"/>
                  <a:headEnd/>
                  <a:tailEnd/>
                </a:ln>
              </p:spPr>
            </p:pic>
            <p:sp>
              <p:nvSpPr>
                <p:cNvPr id="41" name="Rectangle 40"/>
                <p:cNvSpPr>
                  <a:spLocks noChangeArrowheads="1"/>
                </p:cNvSpPr>
                <p:nvPr/>
              </p:nvSpPr>
              <p:spPr bwMode="auto">
                <a:xfrm>
                  <a:off x="6694515" y="1002355"/>
                  <a:ext cx="1119040" cy="607438"/>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43" name="Rectangle 40"/>
                <p:cNvSpPr>
                  <a:spLocks noChangeArrowheads="1"/>
                </p:cNvSpPr>
                <p:nvPr/>
              </p:nvSpPr>
              <p:spPr bwMode="auto">
                <a:xfrm>
                  <a:off x="8578984" y="998127"/>
                  <a:ext cx="679316" cy="640173"/>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Up Arrow 35"/>
              <p:cNvSpPr/>
              <p:nvPr/>
            </p:nvSpPr>
            <p:spPr>
              <a:xfrm>
                <a:off x="8189966" y="2317297"/>
                <a:ext cx="248049" cy="248049"/>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Up Arrow 36"/>
              <p:cNvSpPr/>
              <p:nvPr/>
            </p:nvSpPr>
            <p:spPr>
              <a:xfrm rot="16200000">
                <a:off x="7750243" y="2351122"/>
                <a:ext cx="248049" cy="248049"/>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Up Arrow 37"/>
              <p:cNvSpPr/>
              <p:nvPr/>
            </p:nvSpPr>
            <p:spPr>
              <a:xfrm flipV="1">
                <a:off x="7310519" y="2339847"/>
                <a:ext cx="248049" cy="248049"/>
              </a:xfrm>
              <a:prstGeom prst="upArrow">
                <a:avLst/>
              </a:prstGeom>
              <a:solidFill>
                <a:schemeClr val="bg1">
                  <a:lumMod val="75000"/>
                </a:schemeClr>
              </a:solidFill>
              <a:ln w="254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Up Arrow 38"/>
              <p:cNvSpPr/>
              <p:nvPr/>
            </p:nvSpPr>
            <p:spPr>
              <a:xfrm rot="5400000">
                <a:off x="6915896" y="2351122"/>
                <a:ext cx="248049" cy="248049"/>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7" name="TextBox 46"/>
          <p:cNvSpPr txBox="1"/>
          <p:nvPr/>
        </p:nvSpPr>
        <p:spPr>
          <a:xfrm>
            <a:off x="4660900" y="1968501"/>
            <a:ext cx="406400" cy="1754327"/>
          </a:xfrm>
          <a:prstGeom prst="rect">
            <a:avLst/>
          </a:prstGeom>
          <a:solidFill>
            <a:srgbClr val="FFFFFF"/>
          </a:solidFill>
        </p:spPr>
        <p:txBody>
          <a:bodyPr wrap="square" rtlCol="0">
            <a:spAutoFit/>
          </a:bodyPr>
          <a:lstStyle/>
          <a:p>
            <a:r>
              <a:rPr lang="en-US" i="1" dirty="0"/>
              <a:t>x</a:t>
            </a:r>
            <a:r>
              <a:rPr lang="en-US" baseline="-25000" dirty="0"/>
              <a:t>1</a:t>
            </a:r>
            <a:r>
              <a:rPr lang="en-US" dirty="0"/>
              <a:t> </a:t>
            </a:r>
            <a:r>
              <a:rPr lang="en-US" i="1" dirty="0"/>
              <a:t>x</a:t>
            </a:r>
            <a:r>
              <a:rPr lang="en-US" baseline="-25000" dirty="0"/>
              <a:t>2</a:t>
            </a:r>
            <a:r>
              <a:rPr lang="en-US" dirty="0"/>
              <a:t> </a:t>
            </a:r>
          </a:p>
          <a:p>
            <a:r>
              <a:rPr lang="en-US" dirty="0"/>
              <a:t> </a:t>
            </a:r>
          </a:p>
          <a:p>
            <a:r>
              <a:rPr lang="en-US" dirty="0"/>
              <a:t>   </a:t>
            </a:r>
          </a:p>
          <a:p>
            <a:r>
              <a:rPr lang="en-US" dirty="0"/>
              <a:t> </a:t>
            </a:r>
          </a:p>
          <a:p>
            <a:r>
              <a:rPr lang="en-US" i="1" dirty="0" err="1"/>
              <a:t>x</a:t>
            </a:r>
            <a:r>
              <a:rPr lang="en-US" baseline="-25000" dirty="0" err="1"/>
              <a:t>N</a:t>
            </a:r>
            <a:endParaRPr lang="en-US" baseline="-25000" dirty="0"/>
          </a:p>
        </p:txBody>
      </p:sp>
      <p:sp>
        <p:nvSpPr>
          <p:cNvPr id="49" name="TextBox 48"/>
          <p:cNvSpPr txBox="1"/>
          <p:nvPr/>
        </p:nvSpPr>
        <p:spPr>
          <a:xfrm rot="16200000">
            <a:off x="4325041" y="2525928"/>
            <a:ext cx="625049" cy="830997"/>
          </a:xfrm>
          <a:prstGeom prst="rect">
            <a:avLst/>
          </a:prstGeom>
          <a:noFill/>
        </p:spPr>
        <p:txBody>
          <a:bodyPr wrap="square" rtlCol="0">
            <a:spAutoFit/>
          </a:bodyPr>
          <a:lstStyle/>
          <a:p>
            <a:r>
              <a:rPr lang="en-US" sz="4800" dirty="0"/>
              <a:t>…</a:t>
            </a:r>
          </a:p>
        </p:txBody>
      </p:sp>
      <p:grpSp>
        <p:nvGrpSpPr>
          <p:cNvPr id="7" name="Group 52"/>
          <p:cNvGrpSpPr/>
          <p:nvPr/>
        </p:nvGrpSpPr>
        <p:grpSpPr>
          <a:xfrm>
            <a:off x="6045200" y="2400299"/>
            <a:ext cx="475560" cy="707886"/>
            <a:chOff x="7277100" y="1282699"/>
            <a:chExt cx="475560" cy="707886"/>
          </a:xfrm>
        </p:grpSpPr>
        <p:sp>
          <p:nvSpPr>
            <p:cNvPr id="51" name="Oval 50"/>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7277100" y="1282699"/>
              <a:ext cx="475560" cy="707886"/>
            </a:xfrm>
            <a:prstGeom prst="rect">
              <a:avLst/>
            </a:prstGeom>
            <a:noFill/>
          </p:spPr>
          <p:txBody>
            <a:bodyPr wrap="square" rtlCol="0">
              <a:spAutoFit/>
            </a:bodyPr>
            <a:lstStyle/>
            <a:p>
              <a:r>
                <a:rPr lang="en-US" sz="4000" dirty="0"/>
                <a:t>+</a:t>
              </a:r>
            </a:p>
          </p:txBody>
        </p:sp>
      </p:grpSp>
      <p:grpSp>
        <p:nvGrpSpPr>
          <p:cNvPr id="9" name="Group 53"/>
          <p:cNvGrpSpPr/>
          <p:nvPr/>
        </p:nvGrpSpPr>
        <p:grpSpPr>
          <a:xfrm>
            <a:off x="6096000" y="4495799"/>
            <a:ext cx="475560" cy="707886"/>
            <a:chOff x="7277100" y="1282699"/>
            <a:chExt cx="475560" cy="707886"/>
          </a:xfrm>
        </p:grpSpPr>
        <p:sp>
          <p:nvSpPr>
            <p:cNvPr id="55" name="Oval 54"/>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7277100" y="1282699"/>
              <a:ext cx="475560" cy="707886"/>
            </a:xfrm>
            <a:prstGeom prst="rect">
              <a:avLst/>
            </a:prstGeom>
            <a:noFill/>
          </p:spPr>
          <p:txBody>
            <a:bodyPr wrap="square" rtlCol="0">
              <a:spAutoFit/>
            </a:bodyPr>
            <a:lstStyle/>
            <a:p>
              <a:r>
                <a:rPr lang="en-US" sz="4000" dirty="0"/>
                <a:t>+</a:t>
              </a:r>
            </a:p>
          </p:txBody>
        </p:sp>
      </p:grpSp>
      <p:grpSp>
        <p:nvGrpSpPr>
          <p:cNvPr id="10" name="Group 56"/>
          <p:cNvGrpSpPr/>
          <p:nvPr/>
        </p:nvGrpSpPr>
        <p:grpSpPr>
          <a:xfrm>
            <a:off x="9245600" y="2451099"/>
            <a:ext cx="475560" cy="707886"/>
            <a:chOff x="7277100" y="1282699"/>
            <a:chExt cx="475560" cy="707886"/>
          </a:xfrm>
        </p:grpSpPr>
        <p:sp>
          <p:nvSpPr>
            <p:cNvPr id="58" name="Oval 57"/>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277100" y="1282699"/>
              <a:ext cx="475560" cy="707886"/>
            </a:xfrm>
            <a:prstGeom prst="rect">
              <a:avLst/>
            </a:prstGeom>
            <a:noFill/>
          </p:spPr>
          <p:txBody>
            <a:bodyPr wrap="square" rtlCol="0">
              <a:spAutoFit/>
            </a:bodyPr>
            <a:lstStyle/>
            <a:p>
              <a:r>
                <a:rPr lang="en-US" sz="4000" dirty="0"/>
                <a:t>+</a:t>
              </a:r>
            </a:p>
          </p:txBody>
        </p:sp>
      </p:grpSp>
      <p:grpSp>
        <p:nvGrpSpPr>
          <p:cNvPr id="11" name="Group 59"/>
          <p:cNvGrpSpPr/>
          <p:nvPr/>
        </p:nvGrpSpPr>
        <p:grpSpPr>
          <a:xfrm>
            <a:off x="9245600" y="4635499"/>
            <a:ext cx="475560" cy="707886"/>
            <a:chOff x="7277100" y="1282699"/>
            <a:chExt cx="475560" cy="707886"/>
          </a:xfrm>
        </p:grpSpPr>
        <p:sp>
          <p:nvSpPr>
            <p:cNvPr id="61" name="Oval 60"/>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7277100" y="1282699"/>
              <a:ext cx="475560" cy="707886"/>
            </a:xfrm>
            <a:prstGeom prst="rect">
              <a:avLst/>
            </a:prstGeom>
            <a:noFill/>
          </p:spPr>
          <p:txBody>
            <a:bodyPr wrap="square" rtlCol="0">
              <a:spAutoFit/>
            </a:bodyPr>
            <a:lstStyle/>
            <a:p>
              <a:r>
                <a:rPr lang="en-US" sz="4000" dirty="0"/>
                <a:t>−</a:t>
              </a:r>
            </a:p>
          </p:txBody>
        </p:sp>
      </p:grpSp>
      <p:sp>
        <p:nvSpPr>
          <p:cNvPr id="63" name="Rectangle 62"/>
          <p:cNvSpPr/>
          <p:nvPr/>
        </p:nvSpPr>
        <p:spPr>
          <a:xfrm>
            <a:off x="6769100" y="2870200"/>
            <a:ext cx="952500" cy="2159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6781800" y="4953000"/>
            <a:ext cx="952500" cy="2159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4673600" y="4038601"/>
            <a:ext cx="406400" cy="1754327"/>
          </a:xfrm>
          <a:prstGeom prst="rect">
            <a:avLst/>
          </a:prstGeom>
          <a:solidFill>
            <a:srgbClr val="FFFFFF"/>
          </a:solidFill>
        </p:spPr>
        <p:txBody>
          <a:bodyPr wrap="square" rtlCol="0">
            <a:spAutoFit/>
          </a:bodyPr>
          <a:lstStyle/>
          <a:p>
            <a:r>
              <a:rPr lang="en-US" i="1" dirty="0"/>
              <a:t>y</a:t>
            </a:r>
            <a:r>
              <a:rPr lang="en-US" baseline="-25000" dirty="0"/>
              <a:t>1</a:t>
            </a:r>
            <a:r>
              <a:rPr lang="en-US" dirty="0"/>
              <a:t> </a:t>
            </a:r>
            <a:r>
              <a:rPr lang="en-US" i="1" dirty="0"/>
              <a:t>y</a:t>
            </a:r>
            <a:r>
              <a:rPr lang="en-US" baseline="-25000" dirty="0"/>
              <a:t>2</a:t>
            </a:r>
            <a:r>
              <a:rPr lang="en-US" dirty="0"/>
              <a:t> </a:t>
            </a:r>
          </a:p>
          <a:p>
            <a:r>
              <a:rPr lang="en-US" dirty="0"/>
              <a:t> </a:t>
            </a:r>
          </a:p>
          <a:p>
            <a:r>
              <a:rPr lang="en-US" dirty="0"/>
              <a:t>   </a:t>
            </a:r>
          </a:p>
          <a:p>
            <a:r>
              <a:rPr lang="en-US" dirty="0"/>
              <a:t> </a:t>
            </a:r>
          </a:p>
          <a:p>
            <a:r>
              <a:rPr lang="en-US" i="1" dirty="0" err="1"/>
              <a:t>y</a:t>
            </a:r>
            <a:r>
              <a:rPr lang="en-US" baseline="-25000" dirty="0" err="1"/>
              <a:t>N</a:t>
            </a:r>
            <a:endParaRPr lang="en-US" baseline="-25000" dirty="0"/>
          </a:p>
        </p:txBody>
      </p:sp>
      <p:sp>
        <p:nvSpPr>
          <p:cNvPr id="66" name="TextBox 65"/>
          <p:cNvSpPr txBox="1"/>
          <p:nvPr/>
        </p:nvSpPr>
        <p:spPr>
          <a:xfrm rot="16200000">
            <a:off x="4325041" y="4621428"/>
            <a:ext cx="625049" cy="830997"/>
          </a:xfrm>
          <a:prstGeom prst="rect">
            <a:avLst/>
          </a:prstGeom>
          <a:noFill/>
        </p:spPr>
        <p:txBody>
          <a:bodyPr wrap="square" rtlCol="0">
            <a:spAutoFit/>
          </a:bodyPr>
          <a:lstStyle/>
          <a:p>
            <a:r>
              <a:rPr lang="en-US" sz="4800" dirty="0"/>
              <a:t>…</a:t>
            </a:r>
          </a:p>
        </p:txBody>
      </p:sp>
      <p:sp>
        <p:nvSpPr>
          <p:cNvPr id="67" name="TextBox 66"/>
          <p:cNvSpPr txBox="1"/>
          <p:nvPr/>
        </p:nvSpPr>
        <p:spPr>
          <a:xfrm>
            <a:off x="6883400" y="2705101"/>
            <a:ext cx="876300" cy="430887"/>
          </a:xfrm>
          <a:prstGeom prst="rect">
            <a:avLst/>
          </a:prstGeom>
          <a:noFill/>
        </p:spPr>
        <p:txBody>
          <a:bodyPr wrap="square" rtlCol="0">
            <a:spAutoFit/>
          </a:bodyPr>
          <a:lstStyle/>
          <a:p>
            <a:pPr algn="ctr"/>
            <a:r>
              <a:rPr lang="en-US" sz="2200" i="1" dirty="0"/>
              <a:t>X</a:t>
            </a:r>
            <a:r>
              <a:rPr lang="en-US" sz="2200" baseline="-25000" dirty="0"/>
              <a:t>UP</a:t>
            </a:r>
          </a:p>
        </p:txBody>
      </p:sp>
      <p:sp>
        <p:nvSpPr>
          <p:cNvPr id="68" name="TextBox 67"/>
          <p:cNvSpPr txBox="1"/>
          <p:nvPr/>
        </p:nvSpPr>
        <p:spPr>
          <a:xfrm>
            <a:off x="6705600" y="4787901"/>
            <a:ext cx="1231900" cy="430887"/>
          </a:xfrm>
          <a:prstGeom prst="rect">
            <a:avLst/>
          </a:prstGeom>
          <a:noFill/>
        </p:spPr>
        <p:txBody>
          <a:bodyPr wrap="square" rtlCol="0">
            <a:spAutoFit/>
          </a:bodyPr>
          <a:lstStyle/>
          <a:p>
            <a:pPr algn="ctr"/>
            <a:r>
              <a:rPr lang="en-US" sz="2200" i="1" dirty="0"/>
              <a:t>Y</a:t>
            </a:r>
            <a:r>
              <a:rPr lang="en-US" sz="2200" baseline="-25000" dirty="0"/>
              <a:t>DOWN</a:t>
            </a:r>
          </a:p>
        </p:txBody>
      </p:sp>
      <p:sp>
        <p:nvSpPr>
          <p:cNvPr id="71" name="Rectangle 70"/>
          <p:cNvSpPr/>
          <p:nvPr/>
        </p:nvSpPr>
        <p:spPr>
          <a:xfrm>
            <a:off x="8991600" y="3889756"/>
            <a:ext cx="1104900" cy="25044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8534400" y="3771901"/>
            <a:ext cx="1943100" cy="430887"/>
          </a:xfrm>
          <a:prstGeom prst="rect">
            <a:avLst/>
          </a:prstGeom>
          <a:noFill/>
        </p:spPr>
        <p:txBody>
          <a:bodyPr wrap="square" rtlCol="0">
            <a:spAutoFit/>
          </a:bodyPr>
          <a:lstStyle/>
          <a:p>
            <a:pPr algn="ctr"/>
            <a:r>
              <a:rPr lang="en-US" sz="2200" i="1" dirty="0"/>
              <a:t>D &lt; 0</a:t>
            </a:r>
            <a:endParaRPr lang="en-US" sz="2200" baseline="-25000" dirty="0"/>
          </a:p>
        </p:txBody>
      </p:sp>
      <p:sp>
        <p:nvSpPr>
          <p:cNvPr id="75" name="Rectangle 74"/>
          <p:cNvSpPr/>
          <p:nvPr/>
        </p:nvSpPr>
        <p:spPr>
          <a:xfrm>
            <a:off x="5130800" y="2006600"/>
            <a:ext cx="3225800" cy="3657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6" name="Rectangle 75"/>
          <p:cNvSpPr/>
          <p:nvPr/>
        </p:nvSpPr>
        <p:spPr>
          <a:xfrm>
            <a:off x="8369300" y="2006600"/>
            <a:ext cx="2298700" cy="3657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itel 17"/>
          <p:cNvSpPr txBox="1">
            <a:spLocks/>
          </p:cNvSpPr>
          <p:nvPr/>
        </p:nvSpPr>
        <p:spPr>
          <a:xfrm>
            <a:off x="1981200" y="7938"/>
            <a:ext cx="8614800" cy="867600"/>
          </a:xfrm>
          <a:prstGeom prst="rect">
            <a:avLst/>
          </a:prstGeom>
        </p:spPr>
        <p:txBody>
          <a:bodyPr vert="horz" lIns="91440" tIns="45720" rIns="91440" bIns="45720" rtlCol="0" anchor="ctr">
            <a:normAutofit/>
          </a:bodyPr>
          <a:lstStyle/>
          <a:p>
            <a:pPr algn="ctr">
              <a:spcBef>
                <a:spcPct val="0"/>
              </a:spcBef>
              <a:defRPr/>
            </a:pPr>
            <a:r>
              <a:rPr lang="es-ES" sz="3000" b="1" dirty="0">
                <a:latin typeface="+mj-lt"/>
                <a:ea typeface="+mj-ea"/>
                <a:cs typeface="+mj-cs"/>
              </a:rPr>
              <a:t>Shadlen’s model of perceptual decision making</a:t>
            </a:r>
          </a:p>
        </p:txBody>
      </p:sp>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708FED34-CD3C-9243-97BE-81DB5EDFC3D1}"/>
                  </a:ext>
                </a:extLst>
              </p:cNvPr>
              <p:cNvSpPr/>
              <p:nvPr/>
            </p:nvSpPr>
            <p:spPr>
              <a:xfrm>
                <a:off x="4771175" y="834744"/>
                <a:ext cx="6328373" cy="113082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𝐷</m:t>
                      </m:r>
                      <m:r>
                        <a:rPr lang="es-ES" sz="2400" b="0" i="1" smtClean="0">
                          <a:latin typeface="Cambria Math" panose="02040503050406030204" pitchFamily="18" charset="0"/>
                        </a:rPr>
                        <m:t>= </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𝑋</m:t>
                          </m:r>
                        </m:e>
                        <m:sub>
                          <m:r>
                            <a:rPr lang="es-ES" sz="2400" b="0" i="1" smtClean="0">
                              <a:latin typeface="Cambria Math" panose="02040503050406030204" pitchFamily="18" charset="0"/>
                            </a:rPr>
                            <m:t>𝑈𝑃</m:t>
                          </m:r>
                        </m:sub>
                      </m:sSub>
                      <m:r>
                        <a:rPr lang="es-ES" sz="2400" b="0" i="1" smtClean="0">
                          <a:latin typeface="Cambria Math" panose="02040503050406030204" pitchFamily="18" charset="0"/>
                        </a:rPr>
                        <m:t>− </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𝑌</m:t>
                          </m:r>
                        </m:e>
                        <m:sub>
                          <m:r>
                            <a:rPr lang="es-ES" sz="2400" b="0" i="1" smtClean="0">
                              <a:latin typeface="Cambria Math" panose="02040503050406030204" pitchFamily="18" charset="0"/>
                            </a:rPr>
                            <m:t>𝐷𝑂𝑊𝑁</m:t>
                          </m:r>
                        </m:sub>
                      </m:sSub>
                      <m:r>
                        <a:rPr lang="es-ES" sz="2400" b="0" i="1" smtClean="0">
                          <a:latin typeface="Cambria Math" panose="02040503050406030204" pitchFamily="18" charset="0"/>
                        </a:rPr>
                        <m:t>= </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1</m:t>
                          </m:r>
                        </m:num>
                        <m:den>
                          <m:r>
                            <a:rPr lang="es-ES" sz="2400" b="0" i="1" smtClean="0">
                              <a:latin typeface="Cambria Math" panose="02040503050406030204" pitchFamily="18" charset="0"/>
                            </a:rPr>
                            <m:t>𝑁</m:t>
                          </m:r>
                        </m:den>
                      </m:f>
                      <m:d>
                        <m:dPr>
                          <m:ctrlPr>
                            <a:rPr lang="es-ES" sz="2400" b="0" i="1" smtClean="0">
                              <a:latin typeface="Cambria Math" panose="02040503050406030204" pitchFamily="18" charset="0"/>
                            </a:rPr>
                          </m:ctrlPr>
                        </m:dPr>
                        <m:e>
                          <m:nary>
                            <m:naryPr>
                              <m:chr m:val="∑"/>
                              <m:ctrlPr>
                                <a:rPr lang="es-ES" sz="2400" b="0" i="1" smtClean="0">
                                  <a:latin typeface="Cambria Math" panose="02040503050406030204" pitchFamily="18" charset="0"/>
                                </a:rPr>
                              </m:ctrlPr>
                            </m:naryPr>
                            <m:sub>
                              <m:r>
                                <m:rPr>
                                  <m:brk m:alnAt="23"/>
                                </m:rPr>
                                <a:rPr lang="es-ES" sz="2400" b="0" i="1" smtClean="0">
                                  <a:latin typeface="Cambria Math" panose="02040503050406030204" pitchFamily="18" charset="0"/>
                                </a:rPr>
                                <m:t>𝑖</m:t>
                              </m:r>
                              <m:r>
                                <a:rPr lang="es-ES" sz="2400" b="0" i="1" smtClean="0">
                                  <a:latin typeface="Cambria Math" panose="02040503050406030204" pitchFamily="18" charset="0"/>
                                </a:rPr>
                                <m:t>=1</m:t>
                              </m:r>
                            </m:sub>
                            <m:sup>
                              <m:r>
                                <a:rPr lang="es-ES" sz="2400" b="0" i="1" smtClean="0">
                                  <a:latin typeface="Cambria Math" panose="02040503050406030204" pitchFamily="18" charset="0"/>
                                </a:rPr>
                                <m:t>𝑁</m:t>
                              </m:r>
                            </m:sup>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𝑖</m:t>
                                  </m:r>
                                  <m:r>
                                    <a:rPr lang="es-ES" sz="2400" b="0" i="1" smtClean="0">
                                      <a:latin typeface="Cambria Math" panose="02040503050406030204" pitchFamily="18" charset="0"/>
                                    </a:rPr>
                                    <m:t> </m:t>
                                  </m:r>
                                </m:sub>
                              </m:sSub>
                              <m:r>
                                <a:rPr lang="es-ES" sz="2400" b="0" i="1" smtClean="0">
                                  <a:latin typeface="Cambria Math" panose="02040503050406030204" pitchFamily="18" charset="0"/>
                                </a:rPr>
                                <m:t>−</m:t>
                              </m:r>
                              <m:nary>
                                <m:naryPr>
                                  <m:chr m:val="∑"/>
                                  <m:ctrlPr>
                                    <a:rPr lang="es-ES" sz="2400" i="1">
                                      <a:latin typeface="Cambria Math" panose="02040503050406030204" pitchFamily="18" charset="0"/>
                                    </a:rPr>
                                  </m:ctrlPr>
                                </m:naryPr>
                                <m:sub>
                                  <m:r>
                                    <a:rPr lang="es-ES" sz="2400" b="0" i="1" smtClean="0">
                                      <a:latin typeface="Cambria Math" panose="02040503050406030204" pitchFamily="18" charset="0"/>
                                    </a:rPr>
                                    <m:t>𝑖</m:t>
                                  </m:r>
                                  <m:r>
                                    <a:rPr lang="es-ES" sz="2400" b="0" i="1" smtClean="0">
                                      <a:latin typeface="Cambria Math" panose="02040503050406030204" pitchFamily="18" charset="0"/>
                                    </a:rPr>
                                    <m:t>=</m:t>
                                  </m:r>
                                  <m:r>
                                    <m:rPr>
                                      <m:brk m:alnAt="23"/>
                                    </m:rPr>
                                    <a:rPr lang="es-ES" sz="2400" i="1">
                                      <a:latin typeface="Cambria Math" panose="02040503050406030204" pitchFamily="18" charset="0"/>
                                    </a:rPr>
                                    <m:t>1</m:t>
                                  </m:r>
                                </m:sub>
                                <m:sup>
                                  <m:r>
                                    <a:rPr lang="es-ES" sz="2400" i="1">
                                      <a:latin typeface="Cambria Math" panose="02040503050406030204" pitchFamily="18" charset="0"/>
                                    </a:rPr>
                                    <m:t>𝑁</m:t>
                                  </m:r>
                                </m:sup>
                                <m:e>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𝑦</m:t>
                                      </m:r>
                                    </m:e>
                                    <m:sub>
                                      <m:r>
                                        <a:rPr lang="es-ES" sz="2400" i="1">
                                          <a:latin typeface="Cambria Math" panose="02040503050406030204" pitchFamily="18" charset="0"/>
                                        </a:rPr>
                                        <m:t>𝑖</m:t>
                                      </m:r>
                                      <m:r>
                                        <a:rPr lang="es-ES" sz="2400" i="1">
                                          <a:latin typeface="Cambria Math" panose="02040503050406030204" pitchFamily="18" charset="0"/>
                                        </a:rPr>
                                        <m:t> </m:t>
                                      </m:r>
                                    </m:sub>
                                  </m:sSub>
                                  <m:r>
                                    <a:rPr lang="es-ES" sz="2400" i="1">
                                      <a:latin typeface="Cambria Math" panose="02040503050406030204" pitchFamily="18" charset="0"/>
                                    </a:rPr>
                                    <m:t> </m:t>
                                  </m:r>
                                </m:e>
                              </m:nary>
                            </m:e>
                          </m:nary>
                        </m:e>
                      </m:d>
                    </m:oMath>
                  </m:oMathPara>
                </a14:m>
                <a:endParaRPr lang="es-ES" sz="2400" dirty="0"/>
              </a:p>
            </p:txBody>
          </p:sp>
        </mc:Choice>
        <mc:Fallback>
          <p:sp>
            <p:nvSpPr>
              <p:cNvPr id="53" name="Rectangle 52">
                <a:extLst>
                  <a:ext uri="{FF2B5EF4-FFF2-40B4-BE49-F238E27FC236}">
                    <a16:creationId xmlns:a16="http://schemas.microsoft.com/office/drawing/2014/main" id="{708FED34-CD3C-9243-97BE-81DB5EDFC3D1}"/>
                  </a:ext>
                </a:extLst>
              </p:cNvPr>
              <p:cNvSpPr>
                <a:spLocks noRot="1" noChangeAspect="1" noMove="1" noResize="1" noEditPoints="1" noAdjustHandles="1" noChangeArrowheads="1" noChangeShapeType="1" noTextEdit="1"/>
              </p:cNvSpPr>
              <p:nvPr/>
            </p:nvSpPr>
            <p:spPr>
              <a:xfrm>
                <a:off x="4771175" y="834744"/>
                <a:ext cx="6328373" cy="1130822"/>
              </a:xfrm>
              <a:prstGeom prst="rect">
                <a:avLst/>
              </a:prstGeom>
              <a:blipFill>
                <a:blip r:embed="rId5"/>
                <a:stretch>
                  <a:fillRect t="-100000" b="-156667"/>
                </a:stretch>
              </a:blipFill>
            </p:spPr>
            <p:txBody>
              <a:bodyPr/>
              <a:lstStyle/>
              <a:p>
                <a:r>
                  <a:rPr lang="es-ES">
                    <a:noFill/>
                  </a:rPr>
                  <a:t> </a:t>
                </a:r>
              </a:p>
            </p:txBody>
          </p:sp>
        </mc:Fallback>
      </mc:AlternateContent>
    </p:spTree>
    <p:extLst>
      <p:ext uri="{BB962C8B-B14F-4D97-AF65-F5344CB8AC3E}">
        <p14:creationId xmlns:p14="http://schemas.microsoft.com/office/powerpoint/2010/main" val="1427124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75"/>
                                        </p:tgtEl>
                                      </p:cBhvr>
                                    </p:animEffect>
                                    <p:set>
                                      <p:cBhvr>
                                        <p:cTn id="13" dur="1" fill="hold">
                                          <p:stCondLst>
                                            <p:cond delay="499"/>
                                          </p:stCondLst>
                                        </p:cTn>
                                        <p:tgtEl>
                                          <p:spTgt spid="7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76"/>
                                        </p:tgtEl>
                                      </p:cBhvr>
                                    </p:animEffect>
                                    <p:set>
                                      <p:cBhvr>
                                        <p:cTn id="18" dur="1" fill="hold">
                                          <p:stCondLst>
                                            <p:cond delay="499"/>
                                          </p:stCondLst>
                                        </p:cTn>
                                        <p:tgtEl>
                                          <p:spTgt spid="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ensing as measurement"/>
          <p:cNvSpPr txBox="1"/>
          <p:nvPr/>
        </p:nvSpPr>
        <p:spPr>
          <a:xfrm>
            <a:off x="3486901" y="0"/>
            <a:ext cx="4716036"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500" b="0">
                <a:solidFill>
                  <a:srgbClr val="FFFFFF"/>
                </a:solidFill>
                <a:latin typeface="Helvetica Light"/>
                <a:ea typeface="Helvetica Light"/>
                <a:cs typeface="Helvetica Light"/>
                <a:sym typeface="Helvetica Light"/>
              </a:defRPr>
            </a:lvl1pPr>
          </a:lstStyle>
          <a:p>
            <a:r>
              <a:rPr sz="3200">
                <a:solidFill>
                  <a:schemeClr val="tx1"/>
                </a:solidFill>
              </a:rPr>
              <a:t>Sensing as measurement</a:t>
            </a:r>
          </a:p>
        </p:txBody>
      </p:sp>
      <p:pic>
        <p:nvPicPr>
          <p:cNvPr id="314" name="Screenshot 2021-11-04 at 07.09.04.png" descr="Screenshot 2021-11-04 at 07.09.04.png"/>
          <p:cNvPicPr>
            <a:picLocks noChangeAspect="1"/>
          </p:cNvPicPr>
          <p:nvPr/>
        </p:nvPicPr>
        <p:blipFill>
          <a:blip r:embed="rId3">
            <a:extLst/>
          </a:blip>
          <a:stretch>
            <a:fillRect/>
          </a:stretch>
        </p:blipFill>
        <p:spPr>
          <a:xfrm>
            <a:off x="2059851" y="3016810"/>
            <a:ext cx="2114364" cy="1458449"/>
          </a:xfrm>
          <a:prstGeom prst="rect">
            <a:avLst/>
          </a:prstGeom>
          <a:ln w="12700">
            <a:miter lim="400000"/>
          </a:ln>
        </p:spPr>
      </p:pic>
      <p:pic>
        <p:nvPicPr>
          <p:cNvPr id="315" name="ImageNet.png" descr="ImageNet.png"/>
          <p:cNvPicPr>
            <a:picLocks noChangeAspect="1"/>
          </p:cNvPicPr>
          <p:nvPr/>
        </p:nvPicPr>
        <p:blipFill>
          <a:blip r:embed="rId4">
            <a:extLst/>
          </a:blip>
          <a:srcRect r="50126" b="54472"/>
          <a:stretch>
            <a:fillRect/>
          </a:stretch>
        </p:blipFill>
        <p:spPr>
          <a:xfrm>
            <a:off x="2039724" y="926831"/>
            <a:ext cx="2193401" cy="1227274"/>
          </a:xfrm>
          <a:prstGeom prst="rect">
            <a:avLst/>
          </a:prstGeom>
          <a:ln w="12700">
            <a:miter lim="400000"/>
          </a:ln>
        </p:spPr>
      </p:pic>
      <p:sp>
        <p:nvSpPr>
          <p:cNvPr id="316" name="object recognition"/>
          <p:cNvSpPr txBox="1"/>
          <p:nvPr/>
        </p:nvSpPr>
        <p:spPr>
          <a:xfrm>
            <a:off x="2203277" y="2205806"/>
            <a:ext cx="1601400" cy="2994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100" b="0">
                <a:latin typeface="Helvetica Light"/>
                <a:ea typeface="Helvetica Light"/>
                <a:cs typeface="Helvetica Light"/>
                <a:sym typeface="Helvetica Light"/>
              </a:defRPr>
            </a:lvl1pPr>
          </a:lstStyle>
          <a:p>
            <a:r>
              <a:rPr sz="1477"/>
              <a:t>object recognition</a:t>
            </a:r>
          </a:p>
        </p:txBody>
      </p:sp>
      <p:grpSp>
        <p:nvGrpSpPr>
          <p:cNvPr id="327" name="Group"/>
          <p:cNvGrpSpPr/>
          <p:nvPr/>
        </p:nvGrpSpPr>
        <p:grpSpPr>
          <a:xfrm>
            <a:off x="2088015" y="3016448"/>
            <a:ext cx="8098503" cy="2992816"/>
            <a:chOff x="101022" y="0"/>
            <a:chExt cx="11517870" cy="4256446"/>
          </a:xfrm>
        </p:grpSpPr>
        <p:grpSp>
          <p:nvGrpSpPr>
            <p:cNvPr id="323" name="Group"/>
            <p:cNvGrpSpPr/>
            <p:nvPr/>
          </p:nvGrpSpPr>
          <p:grpSpPr>
            <a:xfrm>
              <a:off x="3759473" y="0"/>
              <a:ext cx="6686294" cy="2109603"/>
              <a:chOff x="0" y="0"/>
              <a:chExt cx="6686292" cy="2109602"/>
            </a:xfrm>
          </p:grpSpPr>
          <p:grpSp>
            <p:nvGrpSpPr>
              <p:cNvPr id="321" name="Group"/>
              <p:cNvGrpSpPr/>
              <p:nvPr/>
            </p:nvGrpSpPr>
            <p:grpSpPr>
              <a:xfrm>
                <a:off x="0" y="0"/>
                <a:ext cx="4146767" cy="2075266"/>
                <a:chOff x="0" y="0"/>
                <a:chExt cx="4146766" cy="2075265"/>
              </a:xfrm>
            </p:grpSpPr>
            <p:pic>
              <p:nvPicPr>
                <p:cNvPr id="317" name="Screenshot 2021-11-04 at 07.09.04.png" descr="Screenshot 2021-11-04 at 07.09.04.png"/>
                <p:cNvPicPr>
                  <a:picLocks noChangeAspect="1"/>
                </p:cNvPicPr>
                <p:nvPr/>
              </p:nvPicPr>
              <p:blipFill>
                <a:blip r:embed="rId3">
                  <a:extLst/>
                </a:blip>
                <a:stretch>
                  <a:fillRect/>
                </a:stretch>
              </p:blipFill>
              <p:spPr>
                <a:xfrm>
                  <a:off x="0" y="514"/>
                  <a:ext cx="3007094" cy="2074238"/>
                </a:xfrm>
                <a:prstGeom prst="rect">
                  <a:avLst/>
                </a:prstGeom>
                <a:ln w="12700" cap="flat">
                  <a:noFill/>
                  <a:miter lim="400000"/>
                </a:ln>
                <a:effectLst/>
              </p:spPr>
            </p:pic>
            <p:sp>
              <p:nvSpPr>
                <p:cNvPr id="318" name="Rectangle"/>
                <p:cNvSpPr/>
                <p:nvPr/>
              </p:nvSpPr>
              <p:spPr>
                <a:xfrm>
                  <a:off x="0" y="0"/>
                  <a:ext cx="3007094" cy="2075266"/>
                </a:xfrm>
                <a:prstGeom prst="rect">
                  <a:avLst/>
                </a:prstGeom>
                <a:blipFill rotWithShape="1">
                  <a:blip r:embed="rId5">
                    <a:alphaModFix amt="82133"/>
                  </a:blip>
                  <a:srcRect/>
                  <a:tile tx="0" ty="0" sx="100000" sy="100000" flip="none" algn="tl"/>
                </a:blipFill>
                <a:ln w="12700" cap="flat">
                  <a:noFill/>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319" name="Muuuu!!!"/>
                <p:cNvSpPr/>
                <p:nvPr/>
              </p:nvSpPr>
              <p:spPr>
                <a:xfrm>
                  <a:off x="1324294" y="623702"/>
                  <a:ext cx="1717573" cy="52511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2100" b="0">
                      <a:solidFill>
                        <a:srgbClr val="FFFFFF"/>
                      </a:solidFill>
                      <a:latin typeface="Helvetica"/>
                      <a:ea typeface="Helvetica"/>
                      <a:cs typeface="Helvetica"/>
                      <a:sym typeface="Helvetica"/>
                    </a:defRPr>
                  </a:lvl1pPr>
                </a:lstStyle>
                <a:p>
                  <a:r>
                    <a:rPr sz="1477"/>
                    <a:t>Muuuu!!!</a:t>
                  </a:r>
                </a:p>
              </p:txBody>
            </p:sp>
            <p:sp>
              <p:nvSpPr>
                <p:cNvPr id="320" name="Muuuu!!!"/>
                <p:cNvSpPr/>
                <p:nvPr/>
              </p:nvSpPr>
              <p:spPr>
                <a:xfrm>
                  <a:off x="2429194" y="839602"/>
                  <a:ext cx="1717573" cy="52511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1000" b="0">
                      <a:solidFill>
                        <a:srgbClr val="FFFFFF"/>
                      </a:solidFill>
                      <a:latin typeface="Helvetica"/>
                      <a:ea typeface="Helvetica"/>
                      <a:cs typeface="Helvetica"/>
                      <a:sym typeface="Helvetica"/>
                    </a:defRPr>
                  </a:lvl1pPr>
                </a:lstStyle>
                <a:p>
                  <a:r>
                    <a:rPr sz="703"/>
                    <a:t>Muuuu!!!</a:t>
                  </a:r>
                </a:p>
              </p:txBody>
            </p:sp>
          </p:grpSp>
          <p:sp>
            <p:nvSpPr>
              <p:cNvPr id="322" name="Size, loudness, time, etc……"/>
              <p:cNvSpPr/>
              <p:nvPr/>
            </p:nvSpPr>
            <p:spPr>
              <a:xfrm>
                <a:off x="5416292" y="83960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100" b="0">
                    <a:latin typeface="Helvetica Light"/>
                    <a:ea typeface="Helvetica Light"/>
                    <a:cs typeface="Helvetica Light"/>
                    <a:sym typeface="Helvetica Light"/>
                  </a:defRPr>
                </a:pPr>
                <a:endParaRPr sz="1477" dirty="0"/>
              </a:p>
            </p:txBody>
          </p:sp>
        </p:grpSp>
        <p:grpSp>
          <p:nvGrpSpPr>
            <p:cNvPr id="326" name="Group"/>
            <p:cNvGrpSpPr/>
            <p:nvPr/>
          </p:nvGrpSpPr>
          <p:grpSpPr>
            <a:xfrm>
              <a:off x="101022" y="2758707"/>
              <a:ext cx="11517870" cy="1497739"/>
              <a:chOff x="101022" y="444502"/>
              <a:chExt cx="11517869" cy="1497738"/>
            </a:xfrm>
          </p:grpSpPr>
          <p:sp>
            <p:nvSpPr>
              <p:cNvPr id="324" name="An important aspect of “sensing” is measuring the magnitude of simple sensory dimensions/attributes"/>
              <p:cNvSpPr/>
              <p:nvPr/>
            </p:nvSpPr>
            <p:spPr>
              <a:xfrm>
                <a:off x="6036267" y="44450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600" b="0">
                    <a:latin typeface="Helvetica Light"/>
                    <a:ea typeface="Helvetica Light"/>
                    <a:cs typeface="Helvetica Light"/>
                    <a:sym typeface="Helvetica Light"/>
                  </a:defRPr>
                </a:pPr>
                <a:endParaRPr sz="1828" dirty="0"/>
              </a:p>
            </p:txBody>
          </p:sp>
          <p:sp>
            <p:nvSpPr>
              <p:cNvPr id="325" name="Length, depth, orientation, loudness, pitch, azimuth, weight, pleasure, pain, temperature, duration, sweetness, odor intensity, color hue/saturation, etc…"/>
              <p:cNvSpPr/>
              <p:nvPr/>
            </p:nvSpPr>
            <p:spPr>
              <a:xfrm>
                <a:off x="101022" y="1562603"/>
                <a:ext cx="11517869" cy="37963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b="0">
                    <a:latin typeface="Helvetica Light"/>
                    <a:ea typeface="Helvetica Light"/>
                    <a:cs typeface="Helvetica Light"/>
                    <a:sym typeface="Helvetica Light"/>
                  </a:defRPr>
                </a:lvl1pPr>
              </a:lstStyle>
              <a:p>
                <a:endParaRPr sz="1266" dirty="0"/>
              </a:p>
            </p:txBody>
          </p:sp>
        </p:grpSp>
      </p:grpSp>
      <p:grpSp>
        <p:nvGrpSpPr>
          <p:cNvPr id="334" name="Group"/>
          <p:cNvGrpSpPr/>
          <p:nvPr/>
        </p:nvGrpSpPr>
        <p:grpSpPr>
          <a:xfrm>
            <a:off x="5123193" y="816145"/>
            <a:ext cx="4833596" cy="1670723"/>
            <a:chOff x="0" y="215899"/>
            <a:chExt cx="6874445" cy="2376138"/>
          </a:xfrm>
        </p:grpSpPr>
        <p:grpSp>
          <p:nvGrpSpPr>
            <p:cNvPr id="332" name="Group"/>
            <p:cNvGrpSpPr/>
            <p:nvPr/>
          </p:nvGrpSpPr>
          <p:grpSpPr>
            <a:xfrm>
              <a:off x="0" y="215899"/>
              <a:ext cx="6399295" cy="1557062"/>
              <a:chOff x="0" y="215900"/>
              <a:chExt cx="6399294" cy="1557060"/>
            </a:xfrm>
          </p:grpSpPr>
          <p:pic>
            <p:nvPicPr>
              <p:cNvPr id="328" name="Categorization.png" descr="Categorization.png"/>
              <p:cNvPicPr>
                <a:picLocks noChangeAspect="1"/>
              </p:cNvPicPr>
              <p:nvPr/>
            </p:nvPicPr>
            <p:blipFill>
              <a:blip r:embed="rId6">
                <a:extLst/>
              </a:blip>
              <a:srcRect t="26782" r="41032" b="66531"/>
              <a:stretch>
                <a:fillRect/>
              </a:stretch>
            </p:blipFill>
            <p:spPr>
              <a:xfrm>
                <a:off x="0" y="838294"/>
                <a:ext cx="6399295" cy="719521"/>
              </a:xfrm>
              <a:prstGeom prst="rect">
                <a:avLst/>
              </a:prstGeom>
              <a:ln w="12700" cap="flat">
                <a:noFill/>
                <a:miter lim="400000"/>
              </a:ln>
              <a:effectLst/>
            </p:spPr>
          </p:pic>
          <p:sp>
            <p:nvSpPr>
              <p:cNvPr id="329" name="Line"/>
              <p:cNvSpPr/>
              <p:nvPr/>
            </p:nvSpPr>
            <p:spPr>
              <a:xfrm flipV="1">
                <a:off x="3342776" y="624068"/>
                <a:ext cx="1" cy="1148893"/>
              </a:xfrm>
              <a:prstGeom prst="line">
                <a:avLst/>
              </a:prstGeom>
              <a:noFill/>
              <a:ln w="25400" cap="flat">
                <a:solidFill>
                  <a:srgbClr val="000000"/>
                </a:solidFill>
                <a:custDash>
                  <a:ds d="200000" sp="200000"/>
                </a:custDash>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330" name="Selectivity"/>
              <p:cNvSpPr/>
              <p:nvPr/>
            </p:nvSpPr>
            <p:spPr>
              <a:xfrm>
                <a:off x="3342776" y="21590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2200" b="0">
                    <a:latin typeface="Helvetica Light"/>
                    <a:ea typeface="Helvetica Light"/>
                    <a:cs typeface="Helvetica Light"/>
                    <a:sym typeface="Helvetica Light"/>
                  </a:defRPr>
                </a:lvl1pPr>
              </a:lstStyle>
              <a:p>
                <a:r>
                  <a:rPr sz="1547"/>
                  <a:t>Selectivity</a:t>
                </a:r>
              </a:p>
            </p:txBody>
          </p:sp>
          <p:sp>
            <p:nvSpPr>
              <p:cNvPr id="331" name="Line"/>
              <p:cNvSpPr/>
              <p:nvPr/>
            </p:nvSpPr>
            <p:spPr>
              <a:xfrm>
                <a:off x="1899598" y="464592"/>
                <a:ext cx="2886358" cy="1"/>
              </a:xfrm>
              <a:prstGeom prst="line">
                <a:avLst/>
              </a:prstGeom>
              <a:noFill/>
              <a:ln w="25400" cap="flat">
                <a:solidFill>
                  <a:srgbClr val="000000"/>
                </a:solidFill>
                <a:prstDash val="solid"/>
                <a:miter lim="400000"/>
                <a:headEnd type="stealth" w="med" len="med"/>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
          <p:nvSpPr>
            <p:cNvPr id="333" name="Object recognition involves measuring the magnitude of…"/>
            <p:cNvSpPr txBox="1"/>
            <p:nvPr/>
          </p:nvSpPr>
          <p:spPr>
            <a:xfrm>
              <a:off x="25847" y="1842886"/>
              <a:ext cx="6848598" cy="74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100" b="0">
                  <a:latin typeface="Helvetica Light"/>
                  <a:ea typeface="Helvetica Light"/>
                  <a:cs typeface="Helvetica Light"/>
                  <a:sym typeface="Helvetica Light"/>
                </a:defRPr>
              </a:pPr>
              <a:r>
                <a:rPr sz="1477"/>
                <a:t>Object recognition involves measuring the magnitude of</a:t>
              </a:r>
            </a:p>
            <a:p>
              <a:pPr>
                <a:defRPr sz="2100" b="0">
                  <a:latin typeface="Helvetica Light"/>
                  <a:ea typeface="Helvetica Light"/>
                  <a:cs typeface="Helvetica Light"/>
                  <a:sym typeface="Helvetica Light"/>
                </a:defRPr>
              </a:pPr>
              <a:r>
                <a:rPr sz="1477"/>
                <a:t>category-defining features</a:t>
              </a:r>
            </a:p>
          </p:txBody>
        </p:sp>
      </p:grpSp>
      <p:grpSp>
        <p:nvGrpSpPr>
          <p:cNvPr id="5" name="Group 4">
            <a:extLst>
              <a:ext uri="{FF2B5EF4-FFF2-40B4-BE49-F238E27FC236}">
                <a16:creationId xmlns:a16="http://schemas.microsoft.com/office/drawing/2014/main" id="{64D36A2C-92B1-244D-A5D5-B2CB30D8AE5F}"/>
              </a:ext>
            </a:extLst>
          </p:cNvPr>
          <p:cNvGrpSpPr/>
          <p:nvPr/>
        </p:nvGrpSpPr>
        <p:grpSpPr>
          <a:xfrm>
            <a:off x="927100" y="4763869"/>
            <a:ext cx="10477500" cy="1841163"/>
            <a:chOff x="927100" y="4763869"/>
            <a:chExt cx="10477500" cy="1841163"/>
          </a:xfrm>
        </p:grpSpPr>
        <p:sp>
          <p:nvSpPr>
            <p:cNvPr id="2" name="Rectangle 1">
              <a:extLst>
                <a:ext uri="{FF2B5EF4-FFF2-40B4-BE49-F238E27FC236}">
                  <a16:creationId xmlns:a16="http://schemas.microsoft.com/office/drawing/2014/main" id="{C1449CB1-47B6-A74C-B225-8D78AE112B05}"/>
                </a:ext>
              </a:extLst>
            </p:cNvPr>
            <p:cNvSpPr/>
            <p:nvPr/>
          </p:nvSpPr>
          <p:spPr>
            <a:xfrm>
              <a:off x="990600" y="4763869"/>
              <a:ext cx="10414000" cy="830997"/>
            </a:xfrm>
            <a:prstGeom prst="rect">
              <a:avLst/>
            </a:prstGeom>
          </p:spPr>
          <p:txBody>
            <a:bodyPr wrap="square">
              <a:spAutoFit/>
            </a:bodyPr>
            <a:lstStyle/>
            <a:p>
              <a:pPr>
                <a:defRPr sz="2600" b="0">
                  <a:latin typeface="Helvetica Light"/>
                  <a:ea typeface="Helvetica Light"/>
                  <a:cs typeface="Helvetica Light"/>
                  <a:sym typeface="Helvetica Light"/>
                </a:defRPr>
              </a:pPr>
              <a:r>
                <a:rPr lang="es-ES" sz="2400" dirty="0" err="1"/>
                <a:t>An</a:t>
              </a:r>
              <a:r>
                <a:rPr lang="es-ES" sz="2400" dirty="0"/>
                <a:t> </a:t>
              </a:r>
              <a:r>
                <a:rPr lang="es-ES" sz="2400" dirty="0" err="1"/>
                <a:t>important</a:t>
              </a:r>
              <a:r>
                <a:rPr lang="es-ES" sz="2400" dirty="0"/>
                <a:t> </a:t>
              </a:r>
              <a:r>
                <a:rPr lang="es-ES" sz="2400" dirty="0" err="1"/>
                <a:t>aspect</a:t>
              </a:r>
              <a:r>
                <a:rPr lang="es-ES" sz="2400" dirty="0"/>
                <a:t> of “</a:t>
              </a:r>
              <a:r>
                <a:rPr lang="es-ES" sz="2400" dirty="0" err="1"/>
                <a:t>sensing</a:t>
              </a:r>
              <a:r>
                <a:rPr lang="es-ES" sz="2400" dirty="0"/>
                <a:t>” </a:t>
              </a:r>
              <a:r>
                <a:rPr lang="es-ES" sz="2400" dirty="0" err="1"/>
                <a:t>is</a:t>
              </a:r>
              <a:r>
                <a:rPr lang="es-ES" sz="2400" dirty="0"/>
                <a:t> </a:t>
              </a:r>
              <a:r>
                <a:rPr lang="es-ES" sz="2400" dirty="0" err="1">
                  <a:sym typeface="Helvetica"/>
                </a:rPr>
                <a:t>measuring</a:t>
              </a:r>
              <a:r>
                <a:rPr lang="es-ES" sz="2400" dirty="0"/>
                <a:t> </a:t>
              </a:r>
              <a:r>
                <a:rPr lang="es-ES" sz="2400" dirty="0" err="1"/>
                <a:t>the</a:t>
              </a:r>
              <a:r>
                <a:rPr lang="es-ES" sz="2400" dirty="0"/>
                <a:t> </a:t>
              </a:r>
              <a:r>
                <a:rPr lang="es-ES" sz="2400" dirty="0" err="1"/>
                <a:t>magnitude</a:t>
              </a:r>
              <a:r>
                <a:rPr lang="es-ES" sz="2400" dirty="0"/>
                <a:t> of simple </a:t>
              </a:r>
              <a:r>
                <a:rPr lang="es-ES" sz="2400" dirty="0" err="1"/>
                <a:t>sensory</a:t>
              </a:r>
              <a:r>
                <a:rPr lang="es-ES" sz="2400" dirty="0"/>
                <a:t> </a:t>
              </a:r>
              <a:r>
                <a:rPr lang="es-ES" sz="2400" dirty="0" err="1"/>
                <a:t>dimensions</a:t>
              </a:r>
              <a:r>
                <a:rPr lang="es-ES" sz="2400" dirty="0"/>
                <a:t>/</a:t>
              </a:r>
              <a:r>
                <a:rPr lang="es-ES" sz="2400" dirty="0" err="1"/>
                <a:t>attributes</a:t>
              </a:r>
              <a:endParaRPr lang="es-ES" sz="2400" dirty="0"/>
            </a:p>
          </p:txBody>
        </p:sp>
        <p:sp>
          <p:nvSpPr>
            <p:cNvPr id="3" name="Rectangle 2">
              <a:extLst>
                <a:ext uri="{FF2B5EF4-FFF2-40B4-BE49-F238E27FC236}">
                  <a16:creationId xmlns:a16="http://schemas.microsoft.com/office/drawing/2014/main" id="{18B3B901-D1FD-374C-9F17-D8043F780C19}"/>
                </a:ext>
              </a:extLst>
            </p:cNvPr>
            <p:cNvSpPr/>
            <p:nvPr/>
          </p:nvSpPr>
          <p:spPr>
            <a:xfrm>
              <a:off x="927100" y="5774035"/>
              <a:ext cx="9982200" cy="830997"/>
            </a:xfrm>
            <a:prstGeom prst="rect">
              <a:avLst/>
            </a:prstGeom>
          </p:spPr>
          <p:txBody>
            <a:bodyPr wrap="square">
              <a:spAutoFit/>
            </a:bodyPr>
            <a:lstStyle/>
            <a:p>
              <a:r>
                <a:rPr lang="es-ES" sz="2400" dirty="0" err="1"/>
                <a:t>Length</a:t>
              </a:r>
              <a:r>
                <a:rPr lang="es-ES" sz="2400" dirty="0"/>
                <a:t>, </a:t>
              </a:r>
              <a:r>
                <a:rPr lang="es-ES" sz="2400" dirty="0" err="1"/>
                <a:t>depth</a:t>
              </a:r>
              <a:r>
                <a:rPr lang="es-ES" sz="2400" dirty="0"/>
                <a:t>, </a:t>
              </a:r>
              <a:r>
                <a:rPr lang="es-ES" sz="2400" dirty="0" err="1"/>
                <a:t>orientation</a:t>
              </a:r>
              <a:r>
                <a:rPr lang="es-ES" sz="2400" dirty="0"/>
                <a:t>, </a:t>
              </a:r>
              <a:r>
                <a:rPr lang="es-ES" sz="2400" dirty="0" err="1"/>
                <a:t>loudness</a:t>
              </a:r>
              <a:r>
                <a:rPr lang="es-ES" sz="2400" dirty="0"/>
                <a:t>, pitch, </a:t>
              </a:r>
              <a:r>
                <a:rPr lang="es-ES" sz="2400" dirty="0" err="1"/>
                <a:t>azimuth</a:t>
              </a:r>
              <a:r>
                <a:rPr lang="es-ES" sz="2400" dirty="0"/>
                <a:t>, </a:t>
              </a:r>
              <a:r>
                <a:rPr lang="es-ES" sz="2400" dirty="0" err="1"/>
                <a:t>weight</a:t>
              </a:r>
              <a:r>
                <a:rPr lang="es-ES" sz="2400" dirty="0"/>
                <a:t>, </a:t>
              </a:r>
              <a:r>
                <a:rPr lang="es-ES" sz="2400" dirty="0" err="1"/>
                <a:t>pleasure</a:t>
              </a:r>
              <a:r>
                <a:rPr lang="es-ES" sz="2400" dirty="0"/>
                <a:t>, </a:t>
              </a:r>
              <a:r>
                <a:rPr lang="es-ES" sz="2400" dirty="0" err="1"/>
                <a:t>pain</a:t>
              </a:r>
              <a:r>
                <a:rPr lang="es-ES" sz="2400" dirty="0"/>
                <a:t>, </a:t>
              </a:r>
              <a:r>
                <a:rPr lang="es-ES" sz="2400" dirty="0" err="1"/>
                <a:t>temperature</a:t>
              </a:r>
              <a:r>
                <a:rPr lang="es-ES" sz="2400" dirty="0"/>
                <a:t>, </a:t>
              </a:r>
              <a:r>
                <a:rPr lang="es-ES" sz="2400" dirty="0" err="1"/>
                <a:t>duration</a:t>
              </a:r>
              <a:r>
                <a:rPr lang="es-ES" sz="2400" dirty="0"/>
                <a:t>, </a:t>
              </a:r>
              <a:r>
                <a:rPr lang="es-ES" sz="2400" dirty="0" err="1"/>
                <a:t>sweetness</a:t>
              </a:r>
              <a:r>
                <a:rPr lang="es-ES" sz="2400" dirty="0"/>
                <a:t>, </a:t>
              </a:r>
              <a:r>
                <a:rPr lang="es-ES" sz="2400" dirty="0" err="1"/>
                <a:t>odor</a:t>
              </a:r>
              <a:r>
                <a:rPr lang="es-ES" sz="2400" dirty="0"/>
                <a:t> </a:t>
              </a:r>
              <a:r>
                <a:rPr lang="es-ES" sz="2400" dirty="0" err="1"/>
                <a:t>intensity</a:t>
              </a:r>
              <a:r>
                <a:rPr lang="es-ES" sz="2400" dirty="0"/>
                <a:t>, color </a:t>
              </a:r>
              <a:r>
                <a:rPr lang="es-ES" sz="2400" dirty="0" err="1"/>
                <a:t>hue</a:t>
              </a:r>
              <a:r>
                <a:rPr lang="es-ES" sz="2400" dirty="0"/>
                <a:t>/</a:t>
              </a:r>
              <a:r>
                <a:rPr lang="es-ES" sz="2400" dirty="0" err="1"/>
                <a:t>saturation</a:t>
              </a:r>
              <a:r>
                <a:rPr lang="es-ES" sz="2400" dirty="0"/>
                <a:t>, etc…</a:t>
              </a:r>
            </a:p>
          </p:txBody>
        </p:sp>
      </p:grpSp>
      <p:sp>
        <p:nvSpPr>
          <p:cNvPr id="4" name="Rectangle 3">
            <a:extLst>
              <a:ext uri="{FF2B5EF4-FFF2-40B4-BE49-F238E27FC236}">
                <a16:creationId xmlns:a16="http://schemas.microsoft.com/office/drawing/2014/main" id="{D678BC0A-CDF4-0342-8801-0086067C59BB}"/>
              </a:ext>
            </a:extLst>
          </p:cNvPr>
          <p:cNvSpPr/>
          <p:nvPr/>
        </p:nvSpPr>
        <p:spPr>
          <a:xfrm>
            <a:off x="7023100" y="3266386"/>
            <a:ext cx="6096000" cy="1061829"/>
          </a:xfrm>
          <a:prstGeom prst="rect">
            <a:avLst/>
          </a:prstGeom>
        </p:spPr>
        <p:txBody>
          <a:bodyPr>
            <a:spAutoFit/>
          </a:bodyPr>
          <a:lstStyle/>
          <a:p>
            <a:pPr>
              <a:defRPr sz="2100" b="0">
                <a:latin typeface="Helvetica Light"/>
                <a:ea typeface="Helvetica Light"/>
                <a:cs typeface="Helvetica Light"/>
                <a:sym typeface="Helvetica Light"/>
              </a:defRPr>
            </a:pPr>
            <a:r>
              <a:rPr lang="es-ES" dirty="0" err="1"/>
              <a:t>Size</a:t>
            </a:r>
            <a:r>
              <a:rPr lang="es-ES" dirty="0"/>
              <a:t>, </a:t>
            </a:r>
            <a:r>
              <a:rPr lang="es-ES" dirty="0" err="1"/>
              <a:t>loudness</a:t>
            </a:r>
            <a:r>
              <a:rPr lang="es-ES" dirty="0"/>
              <a:t>, time, etc… </a:t>
            </a:r>
          </a:p>
          <a:p>
            <a:pPr>
              <a:defRPr sz="2100" b="0">
                <a:latin typeface="Helvetica Light"/>
                <a:ea typeface="Helvetica Light"/>
                <a:cs typeface="Helvetica Light"/>
                <a:sym typeface="Helvetica Light"/>
              </a:defRPr>
            </a:pPr>
            <a:r>
              <a:rPr lang="es-ES" dirty="0" err="1"/>
              <a:t>give</a:t>
            </a:r>
            <a:r>
              <a:rPr lang="es-ES" dirty="0"/>
              <a:t> </a:t>
            </a:r>
            <a:r>
              <a:rPr lang="es-ES" dirty="0" err="1"/>
              <a:t>cues</a:t>
            </a:r>
            <a:r>
              <a:rPr lang="es-ES" dirty="0"/>
              <a:t> </a:t>
            </a:r>
            <a:r>
              <a:rPr lang="es-ES" dirty="0" err="1"/>
              <a:t>for</a:t>
            </a:r>
            <a:r>
              <a:rPr lang="es-ES" dirty="0"/>
              <a:t> </a:t>
            </a:r>
            <a:r>
              <a:rPr lang="es-ES" dirty="0" err="1"/>
              <a:t>the</a:t>
            </a:r>
            <a:r>
              <a:rPr lang="es-ES" dirty="0"/>
              <a:t> position </a:t>
            </a:r>
          </a:p>
          <a:p>
            <a:pPr>
              <a:defRPr sz="2100" b="0">
                <a:latin typeface="Helvetica Light"/>
                <a:ea typeface="Helvetica Light"/>
                <a:cs typeface="Helvetica Light"/>
                <a:sym typeface="Helvetica Light"/>
              </a:defRPr>
            </a:pPr>
            <a:r>
              <a:rPr lang="es-ES" dirty="0"/>
              <a:t>of </a:t>
            </a:r>
            <a:r>
              <a:rPr lang="es-ES" dirty="0" err="1"/>
              <a:t>objects</a:t>
            </a:r>
            <a:r>
              <a:rPr lang="es-ES" dirty="0"/>
              <a:t> in </a:t>
            </a:r>
            <a:r>
              <a:rPr lang="es-ES" dirty="0" err="1"/>
              <a:t>the</a:t>
            </a:r>
            <a:r>
              <a:rPr lang="es-ES" dirty="0"/>
              <a:t> </a:t>
            </a:r>
            <a:r>
              <a:rPr lang="es-ES" dirty="0" err="1"/>
              <a:t>environment</a:t>
            </a:r>
            <a:endParaRPr lang="es-ES" dirty="0"/>
          </a:p>
        </p:txBody>
      </p:sp>
    </p:spTree>
    <p:extLst>
      <p:ext uri="{BB962C8B-B14F-4D97-AF65-F5344CB8AC3E}">
        <p14:creationId xmlns:p14="http://schemas.microsoft.com/office/powerpoint/2010/main" val="340304593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P spid="327" grpId="0" animBg="1" advAuto="0"/>
      <p:bldP spid="334" grpId="0" animBg="1" advAuto="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4"/>
          <p:cNvSpPr txBox="1">
            <a:spLocks noChangeArrowheads="1"/>
          </p:cNvSpPr>
          <p:nvPr/>
        </p:nvSpPr>
        <p:spPr bwMode="auto">
          <a:xfrm>
            <a:off x="7608168" y="6453337"/>
            <a:ext cx="2952328" cy="307777"/>
          </a:xfrm>
          <a:prstGeom prst="rect">
            <a:avLst/>
          </a:prstGeom>
          <a:noFill/>
          <a:ln w="9525">
            <a:noFill/>
            <a:miter lim="800000"/>
            <a:headEnd/>
            <a:tailEnd/>
          </a:ln>
        </p:spPr>
        <p:txBody>
          <a:bodyPr wrap="square">
            <a:spAutoFit/>
          </a:bodyPr>
          <a:lstStyle/>
          <a:p>
            <a:r>
              <a:rPr lang="en-US" sz="1400" i="1" dirty="0" err="1">
                <a:solidFill>
                  <a:schemeClr val="bg1">
                    <a:lumMod val="50000"/>
                  </a:schemeClr>
                </a:solidFill>
                <a:cs typeface="Arial" pitchFamily="34" charset="0"/>
              </a:rPr>
              <a:t>Shadlen</a:t>
            </a:r>
            <a:r>
              <a:rPr lang="en-US" sz="1400" i="1" dirty="0">
                <a:solidFill>
                  <a:schemeClr val="bg1">
                    <a:lumMod val="50000"/>
                  </a:schemeClr>
                </a:solidFill>
                <a:cs typeface="Arial" pitchFamily="34" charset="0"/>
              </a:rPr>
              <a:t> et al 1996, </a:t>
            </a:r>
            <a:r>
              <a:rPr lang="en-US" sz="1400" i="1" dirty="0" err="1">
                <a:solidFill>
                  <a:schemeClr val="bg1">
                    <a:lumMod val="50000"/>
                  </a:schemeClr>
                </a:solidFill>
                <a:cs typeface="Arial" pitchFamily="34" charset="0"/>
              </a:rPr>
              <a:t>Haefner</a:t>
            </a:r>
            <a:r>
              <a:rPr lang="en-US" sz="1400" i="1" dirty="0">
                <a:solidFill>
                  <a:schemeClr val="bg1">
                    <a:lumMod val="50000"/>
                  </a:schemeClr>
                </a:solidFill>
                <a:cs typeface="Arial" pitchFamily="34" charset="0"/>
              </a:rPr>
              <a:t> et al 2012</a:t>
            </a:r>
          </a:p>
        </p:txBody>
      </p:sp>
      <p:pic>
        <p:nvPicPr>
          <p:cNvPr id="26626" name="Picture 3"/>
          <p:cNvPicPr>
            <a:picLocks noChangeAspect="1"/>
          </p:cNvPicPr>
          <p:nvPr/>
        </p:nvPicPr>
        <p:blipFill>
          <a:blip r:embed="rId3" cstate="print"/>
          <a:srcRect/>
          <a:stretch>
            <a:fillRect/>
          </a:stretch>
        </p:blipFill>
        <p:spPr bwMode="auto">
          <a:xfrm>
            <a:off x="4394200" y="1841500"/>
            <a:ext cx="6169303" cy="4051920"/>
          </a:xfrm>
          <a:prstGeom prst="rect">
            <a:avLst/>
          </a:prstGeom>
          <a:noFill/>
          <a:ln w="9525">
            <a:noFill/>
            <a:miter lim="800000"/>
            <a:headEnd/>
            <a:tailEnd/>
          </a:ln>
        </p:spPr>
      </p:pic>
      <p:sp>
        <p:nvSpPr>
          <p:cNvPr id="26629" name="TextBox 48"/>
          <p:cNvSpPr txBox="1">
            <a:spLocks noChangeArrowheads="1"/>
          </p:cNvSpPr>
          <p:nvPr/>
        </p:nvSpPr>
        <p:spPr bwMode="auto">
          <a:xfrm>
            <a:off x="13214350" y="3201988"/>
            <a:ext cx="184150" cy="260350"/>
          </a:xfrm>
          <a:prstGeom prst="rect">
            <a:avLst/>
          </a:prstGeom>
          <a:noFill/>
          <a:ln w="9525">
            <a:noFill/>
            <a:miter lim="800000"/>
            <a:headEnd/>
            <a:tailEnd/>
          </a:ln>
        </p:spPr>
        <p:txBody>
          <a:bodyPr wrap="none">
            <a:spAutoFit/>
          </a:bodyPr>
          <a:lstStyle/>
          <a:p>
            <a:endParaRPr lang="es-ES" sz="1100" i="1">
              <a:latin typeface="Calibri" pitchFamily="34" charset="0"/>
            </a:endParaRPr>
          </a:p>
        </p:txBody>
      </p:sp>
      <p:sp>
        <p:nvSpPr>
          <p:cNvPr id="19" name="Textfeld 18"/>
          <p:cNvSpPr txBox="1"/>
          <p:nvPr/>
        </p:nvSpPr>
        <p:spPr>
          <a:xfrm>
            <a:off x="15285068" y="2932931"/>
            <a:ext cx="816249" cy="338554"/>
          </a:xfrm>
          <a:prstGeom prst="rect">
            <a:avLst/>
          </a:prstGeom>
          <a:solidFill>
            <a:schemeClr val="bg1"/>
          </a:solidFill>
        </p:spPr>
        <p:txBody>
          <a:bodyPr wrap="none" rtlCol="0">
            <a:spAutoFit/>
          </a:bodyPr>
          <a:lstStyle/>
          <a:p>
            <a:r>
              <a:rPr lang="es-ES" sz="1600" dirty="0">
                <a:solidFill>
                  <a:srgbClr val="FF0000"/>
                </a:solidFill>
              </a:rPr>
              <a:t>r = 0.18</a:t>
            </a:r>
          </a:p>
        </p:txBody>
      </p:sp>
      <p:sp>
        <p:nvSpPr>
          <p:cNvPr id="21" name="TextBox 34"/>
          <p:cNvSpPr txBox="1">
            <a:spLocks noChangeArrowheads="1"/>
          </p:cNvSpPr>
          <p:nvPr/>
        </p:nvSpPr>
        <p:spPr bwMode="auto">
          <a:xfrm>
            <a:off x="7608168" y="6453337"/>
            <a:ext cx="2952328" cy="307777"/>
          </a:xfrm>
          <a:prstGeom prst="rect">
            <a:avLst/>
          </a:prstGeom>
          <a:noFill/>
          <a:ln w="9525">
            <a:noFill/>
            <a:miter lim="800000"/>
            <a:headEnd/>
            <a:tailEnd/>
          </a:ln>
        </p:spPr>
        <p:txBody>
          <a:bodyPr wrap="square">
            <a:spAutoFit/>
          </a:bodyPr>
          <a:lstStyle/>
          <a:p>
            <a:pPr algn="r"/>
            <a:r>
              <a:rPr lang="en-US" sz="1400" i="1" dirty="0" err="1">
                <a:solidFill>
                  <a:schemeClr val="bg1">
                    <a:lumMod val="50000"/>
                  </a:schemeClr>
                </a:solidFill>
                <a:cs typeface="Arial" pitchFamily="34" charset="0"/>
              </a:rPr>
              <a:t>Shadlen</a:t>
            </a:r>
            <a:r>
              <a:rPr lang="en-US" sz="1400" i="1" dirty="0">
                <a:solidFill>
                  <a:schemeClr val="bg1">
                    <a:lumMod val="50000"/>
                  </a:schemeClr>
                </a:solidFill>
                <a:cs typeface="Arial" pitchFamily="34" charset="0"/>
              </a:rPr>
              <a:t> et al 1996</a:t>
            </a:r>
          </a:p>
        </p:txBody>
      </p:sp>
      <p:grpSp>
        <p:nvGrpSpPr>
          <p:cNvPr id="2" name="Group 73"/>
          <p:cNvGrpSpPr/>
          <p:nvPr/>
        </p:nvGrpSpPr>
        <p:grpSpPr>
          <a:xfrm>
            <a:off x="1600200" y="1662927"/>
            <a:ext cx="2880904" cy="4085844"/>
            <a:chOff x="76200" y="1662927"/>
            <a:chExt cx="2880904" cy="4085844"/>
          </a:xfrm>
        </p:grpSpPr>
        <p:grpSp>
          <p:nvGrpSpPr>
            <p:cNvPr id="3" name="Group 32"/>
            <p:cNvGrpSpPr/>
            <p:nvPr/>
          </p:nvGrpSpPr>
          <p:grpSpPr>
            <a:xfrm>
              <a:off x="76200" y="1662927"/>
              <a:ext cx="2880904" cy="1736344"/>
              <a:chOff x="5943429" y="1181100"/>
              <a:chExt cx="3245021" cy="1955800"/>
            </a:xfrm>
          </p:grpSpPr>
          <p:grpSp>
            <p:nvGrpSpPr>
              <p:cNvPr id="4" name="Group 22"/>
              <p:cNvGrpSpPr/>
              <p:nvPr/>
            </p:nvGrpSpPr>
            <p:grpSpPr>
              <a:xfrm>
                <a:off x="5943429" y="1181100"/>
                <a:ext cx="3245021" cy="1760403"/>
                <a:chOff x="5149679" y="2425700"/>
                <a:chExt cx="3245021" cy="1760403"/>
              </a:xfrm>
            </p:grpSpPr>
            <p:pic>
              <p:nvPicPr>
                <p:cNvPr id="24" name="Picture 39"/>
                <p:cNvPicPr>
                  <a:picLocks noChangeAspect="1" noChangeArrowheads="1"/>
                </p:cNvPicPr>
                <p:nvPr/>
              </p:nvPicPr>
              <p:blipFill>
                <a:blip r:embed="rId4"/>
                <a:srcRect l="12500" t="43785" b="10738"/>
                <a:stretch>
                  <a:fillRect/>
                </a:stretch>
              </p:blipFill>
              <p:spPr bwMode="auto">
                <a:xfrm>
                  <a:off x="5568950" y="2628900"/>
                  <a:ext cx="2781300" cy="1485900"/>
                </a:xfrm>
                <a:prstGeom prst="rect">
                  <a:avLst/>
                </a:prstGeom>
                <a:noFill/>
                <a:ln w="9525">
                  <a:noFill/>
                  <a:miter lim="800000"/>
                  <a:headEnd/>
                  <a:tailEnd/>
                </a:ln>
              </p:spPr>
            </p:pic>
            <p:sp>
              <p:nvSpPr>
                <p:cNvPr id="25" name="Rectangle 40"/>
                <p:cNvSpPr>
                  <a:spLocks noChangeArrowheads="1"/>
                </p:cNvSpPr>
                <p:nvPr/>
              </p:nvSpPr>
              <p:spPr bwMode="auto">
                <a:xfrm>
                  <a:off x="5635625" y="2582863"/>
                  <a:ext cx="1260475" cy="68421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7" name="Text Box 46"/>
                <p:cNvSpPr txBox="1">
                  <a:spLocks noChangeArrowheads="1"/>
                </p:cNvSpPr>
                <p:nvPr/>
              </p:nvSpPr>
              <p:spPr bwMode="auto">
                <a:xfrm rot="16200000">
                  <a:off x="4460149" y="3115230"/>
                  <a:ext cx="1760403" cy="381344"/>
                </a:xfrm>
                <a:prstGeom prst="rect">
                  <a:avLst/>
                </a:prstGeom>
                <a:solidFill>
                  <a:schemeClr val="bg1"/>
                </a:solidFill>
                <a:ln w="9525">
                  <a:noFill/>
                  <a:miter lim="800000"/>
                  <a:headEnd/>
                  <a:tailEnd/>
                </a:ln>
              </p:spPr>
              <p:txBody>
                <a:bodyPr wrap="square">
                  <a:prstTxWarp prst="textNoShape">
                    <a:avLst/>
                  </a:prstTxWarp>
                  <a:spAutoFit/>
                </a:bodyPr>
                <a:lstStyle/>
                <a:p>
                  <a:pPr algn="ctr">
                    <a:spcBef>
                      <a:spcPct val="50000"/>
                    </a:spcBef>
                  </a:pPr>
                  <a:r>
                    <a:rPr lang="en-US" sz="1600" dirty="0"/>
                    <a:t>Response rate</a:t>
                  </a:r>
                </a:p>
              </p:txBody>
            </p:sp>
            <p:sp>
              <p:nvSpPr>
                <p:cNvPr id="28" name="Rectangle 40"/>
                <p:cNvSpPr>
                  <a:spLocks noChangeArrowheads="1"/>
                </p:cNvSpPr>
                <p:nvPr/>
              </p:nvSpPr>
              <p:spPr bwMode="auto">
                <a:xfrm>
                  <a:off x="7629525" y="2578100"/>
                  <a:ext cx="765175" cy="752475"/>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9" name="Up Arrow 28"/>
              <p:cNvSpPr/>
              <p:nvPr/>
            </p:nvSpPr>
            <p:spPr>
              <a:xfrm>
                <a:off x="8013700" y="2819400"/>
                <a:ext cx="279400" cy="279400"/>
              </a:xfrm>
              <a:prstGeom prst="upArrow">
                <a:avLst/>
              </a:prstGeom>
              <a:solidFill>
                <a:schemeClr val="bg1">
                  <a:lumMod val="75000"/>
                </a:schemeClr>
              </a:solidFill>
              <a:ln w="254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Up Arrow 29"/>
              <p:cNvSpPr/>
              <p:nvPr/>
            </p:nvSpPr>
            <p:spPr>
              <a:xfrm rot="16200000">
                <a:off x="7518400" y="2857500"/>
                <a:ext cx="279400" cy="279400"/>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Up Arrow 30"/>
              <p:cNvSpPr/>
              <p:nvPr/>
            </p:nvSpPr>
            <p:spPr>
              <a:xfrm flipV="1">
                <a:off x="7023100" y="2844800"/>
                <a:ext cx="279400" cy="279400"/>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Up Arrow 31"/>
              <p:cNvSpPr/>
              <p:nvPr/>
            </p:nvSpPr>
            <p:spPr>
              <a:xfrm rot="5400000">
                <a:off x="6578600" y="2857500"/>
                <a:ext cx="279400" cy="279400"/>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5"/>
            <p:cNvGrpSpPr/>
            <p:nvPr/>
          </p:nvGrpSpPr>
          <p:grpSpPr>
            <a:xfrm>
              <a:off x="248584" y="4147727"/>
              <a:ext cx="2600522" cy="1601044"/>
              <a:chOff x="6484284" y="998127"/>
              <a:chExt cx="2600522" cy="1601044"/>
            </a:xfrm>
          </p:grpSpPr>
          <p:grpSp>
            <p:nvGrpSpPr>
              <p:cNvPr id="6" name="Group 44"/>
              <p:cNvGrpSpPr/>
              <p:nvPr/>
            </p:nvGrpSpPr>
            <p:grpSpPr>
              <a:xfrm flipH="1">
                <a:off x="6484284" y="998127"/>
                <a:ext cx="2600522" cy="1364269"/>
                <a:chOff x="6694515" y="998127"/>
                <a:chExt cx="2600522" cy="1364269"/>
              </a:xfrm>
            </p:grpSpPr>
            <p:pic>
              <p:nvPicPr>
                <p:cNvPr id="40" name="Picture 39"/>
                <p:cNvPicPr>
                  <a:picLocks noChangeAspect="1" noChangeArrowheads="1"/>
                </p:cNvPicPr>
                <p:nvPr/>
              </p:nvPicPr>
              <p:blipFill>
                <a:blip r:embed="rId4"/>
                <a:srcRect l="13850" t="43785" b="10738"/>
                <a:stretch>
                  <a:fillRect/>
                </a:stretch>
              </p:blipFill>
              <p:spPr bwMode="auto">
                <a:xfrm>
                  <a:off x="6863921" y="1043226"/>
                  <a:ext cx="2431116" cy="1319170"/>
                </a:xfrm>
                <a:prstGeom prst="rect">
                  <a:avLst/>
                </a:prstGeom>
                <a:noFill/>
                <a:ln w="9525">
                  <a:noFill/>
                  <a:miter lim="800000"/>
                  <a:headEnd/>
                  <a:tailEnd/>
                </a:ln>
              </p:spPr>
            </p:pic>
            <p:sp>
              <p:nvSpPr>
                <p:cNvPr id="41" name="Rectangle 40"/>
                <p:cNvSpPr>
                  <a:spLocks noChangeArrowheads="1"/>
                </p:cNvSpPr>
                <p:nvPr/>
              </p:nvSpPr>
              <p:spPr bwMode="auto">
                <a:xfrm>
                  <a:off x="6694515" y="1002355"/>
                  <a:ext cx="1119040" cy="607438"/>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43" name="Rectangle 40"/>
                <p:cNvSpPr>
                  <a:spLocks noChangeArrowheads="1"/>
                </p:cNvSpPr>
                <p:nvPr/>
              </p:nvSpPr>
              <p:spPr bwMode="auto">
                <a:xfrm>
                  <a:off x="8578984" y="998127"/>
                  <a:ext cx="679316" cy="640173"/>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Up Arrow 35"/>
              <p:cNvSpPr/>
              <p:nvPr/>
            </p:nvSpPr>
            <p:spPr>
              <a:xfrm>
                <a:off x="8189966" y="2317297"/>
                <a:ext cx="248049" cy="248049"/>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Up Arrow 36"/>
              <p:cNvSpPr/>
              <p:nvPr/>
            </p:nvSpPr>
            <p:spPr>
              <a:xfrm rot="16200000">
                <a:off x="7750243" y="2351122"/>
                <a:ext cx="248049" cy="248049"/>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Up Arrow 37"/>
              <p:cNvSpPr/>
              <p:nvPr/>
            </p:nvSpPr>
            <p:spPr>
              <a:xfrm flipV="1">
                <a:off x="7310519" y="2339847"/>
                <a:ext cx="248049" cy="248049"/>
              </a:xfrm>
              <a:prstGeom prst="upArrow">
                <a:avLst/>
              </a:prstGeom>
              <a:solidFill>
                <a:schemeClr val="bg1">
                  <a:lumMod val="75000"/>
                </a:schemeClr>
              </a:solidFill>
              <a:ln w="254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Up Arrow 38"/>
              <p:cNvSpPr/>
              <p:nvPr/>
            </p:nvSpPr>
            <p:spPr>
              <a:xfrm rot="5400000">
                <a:off x="6915896" y="2351122"/>
                <a:ext cx="248049" cy="248049"/>
              </a:xfrm>
              <a:prstGeom prst="up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7" name="TextBox 46"/>
          <p:cNvSpPr txBox="1"/>
          <p:nvPr/>
        </p:nvSpPr>
        <p:spPr>
          <a:xfrm>
            <a:off x="4660900" y="1968501"/>
            <a:ext cx="406400" cy="1754327"/>
          </a:xfrm>
          <a:prstGeom prst="rect">
            <a:avLst/>
          </a:prstGeom>
          <a:solidFill>
            <a:srgbClr val="FFFFFF"/>
          </a:solidFill>
        </p:spPr>
        <p:txBody>
          <a:bodyPr wrap="square" rtlCol="0">
            <a:spAutoFit/>
          </a:bodyPr>
          <a:lstStyle/>
          <a:p>
            <a:r>
              <a:rPr lang="en-US" i="1" dirty="0"/>
              <a:t>x</a:t>
            </a:r>
            <a:r>
              <a:rPr lang="en-US" baseline="-25000" dirty="0"/>
              <a:t>1</a:t>
            </a:r>
            <a:r>
              <a:rPr lang="en-US" dirty="0"/>
              <a:t> </a:t>
            </a:r>
            <a:r>
              <a:rPr lang="en-US" i="1" dirty="0"/>
              <a:t>x</a:t>
            </a:r>
            <a:r>
              <a:rPr lang="en-US" baseline="-25000" dirty="0"/>
              <a:t>2</a:t>
            </a:r>
            <a:r>
              <a:rPr lang="en-US" dirty="0"/>
              <a:t> </a:t>
            </a:r>
          </a:p>
          <a:p>
            <a:r>
              <a:rPr lang="en-US" dirty="0"/>
              <a:t> </a:t>
            </a:r>
          </a:p>
          <a:p>
            <a:r>
              <a:rPr lang="en-US" dirty="0"/>
              <a:t>   </a:t>
            </a:r>
          </a:p>
          <a:p>
            <a:r>
              <a:rPr lang="en-US" dirty="0"/>
              <a:t> </a:t>
            </a:r>
          </a:p>
          <a:p>
            <a:r>
              <a:rPr lang="en-US" i="1" dirty="0" err="1"/>
              <a:t>x</a:t>
            </a:r>
            <a:r>
              <a:rPr lang="en-US" baseline="-25000" dirty="0" err="1"/>
              <a:t>N</a:t>
            </a:r>
            <a:endParaRPr lang="en-US" baseline="-25000" dirty="0"/>
          </a:p>
        </p:txBody>
      </p:sp>
      <p:sp>
        <p:nvSpPr>
          <p:cNvPr id="49" name="TextBox 48"/>
          <p:cNvSpPr txBox="1"/>
          <p:nvPr/>
        </p:nvSpPr>
        <p:spPr>
          <a:xfrm rot="16200000">
            <a:off x="4325041" y="2525928"/>
            <a:ext cx="625049" cy="830997"/>
          </a:xfrm>
          <a:prstGeom prst="rect">
            <a:avLst/>
          </a:prstGeom>
          <a:noFill/>
        </p:spPr>
        <p:txBody>
          <a:bodyPr wrap="square" rtlCol="0">
            <a:spAutoFit/>
          </a:bodyPr>
          <a:lstStyle/>
          <a:p>
            <a:r>
              <a:rPr lang="en-US" sz="4800" dirty="0"/>
              <a:t>…</a:t>
            </a:r>
          </a:p>
        </p:txBody>
      </p:sp>
      <p:grpSp>
        <p:nvGrpSpPr>
          <p:cNvPr id="7" name="Group 52"/>
          <p:cNvGrpSpPr/>
          <p:nvPr/>
        </p:nvGrpSpPr>
        <p:grpSpPr>
          <a:xfrm>
            <a:off x="6045200" y="2400299"/>
            <a:ext cx="475560" cy="707886"/>
            <a:chOff x="7277100" y="1282699"/>
            <a:chExt cx="475560" cy="707886"/>
          </a:xfrm>
        </p:grpSpPr>
        <p:sp>
          <p:nvSpPr>
            <p:cNvPr id="51" name="Oval 50"/>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7277100" y="1282699"/>
              <a:ext cx="475560" cy="707886"/>
            </a:xfrm>
            <a:prstGeom prst="rect">
              <a:avLst/>
            </a:prstGeom>
            <a:noFill/>
          </p:spPr>
          <p:txBody>
            <a:bodyPr wrap="square" rtlCol="0">
              <a:spAutoFit/>
            </a:bodyPr>
            <a:lstStyle/>
            <a:p>
              <a:r>
                <a:rPr lang="en-US" sz="4000" dirty="0"/>
                <a:t>+</a:t>
              </a:r>
            </a:p>
          </p:txBody>
        </p:sp>
      </p:grpSp>
      <p:grpSp>
        <p:nvGrpSpPr>
          <p:cNvPr id="9" name="Group 53"/>
          <p:cNvGrpSpPr/>
          <p:nvPr/>
        </p:nvGrpSpPr>
        <p:grpSpPr>
          <a:xfrm>
            <a:off x="6096000" y="4495799"/>
            <a:ext cx="475560" cy="707886"/>
            <a:chOff x="7277100" y="1282699"/>
            <a:chExt cx="475560" cy="707886"/>
          </a:xfrm>
        </p:grpSpPr>
        <p:sp>
          <p:nvSpPr>
            <p:cNvPr id="55" name="Oval 54"/>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7277100" y="1282699"/>
              <a:ext cx="475560" cy="707886"/>
            </a:xfrm>
            <a:prstGeom prst="rect">
              <a:avLst/>
            </a:prstGeom>
            <a:noFill/>
          </p:spPr>
          <p:txBody>
            <a:bodyPr wrap="square" rtlCol="0">
              <a:spAutoFit/>
            </a:bodyPr>
            <a:lstStyle/>
            <a:p>
              <a:r>
                <a:rPr lang="en-US" sz="4000" dirty="0"/>
                <a:t>+</a:t>
              </a:r>
            </a:p>
          </p:txBody>
        </p:sp>
      </p:grpSp>
      <p:grpSp>
        <p:nvGrpSpPr>
          <p:cNvPr id="10" name="Group 56"/>
          <p:cNvGrpSpPr/>
          <p:nvPr/>
        </p:nvGrpSpPr>
        <p:grpSpPr>
          <a:xfrm>
            <a:off x="9245600" y="2451099"/>
            <a:ext cx="475560" cy="707886"/>
            <a:chOff x="7277100" y="1282699"/>
            <a:chExt cx="475560" cy="707886"/>
          </a:xfrm>
        </p:grpSpPr>
        <p:sp>
          <p:nvSpPr>
            <p:cNvPr id="58" name="Oval 57"/>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277100" y="1282699"/>
              <a:ext cx="475560" cy="707886"/>
            </a:xfrm>
            <a:prstGeom prst="rect">
              <a:avLst/>
            </a:prstGeom>
            <a:noFill/>
          </p:spPr>
          <p:txBody>
            <a:bodyPr wrap="square" rtlCol="0">
              <a:spAutoFit/>
            </a:bodyPr>
            <a:lstStyle/>
            <a:p>
              <a:r>
                <a:rPr lang="en-US" sz="4000" dirty="0"/>
                <a:t>+</a:t>
              </a:r>
            </a:p>
          </p:txBody>
        </p:sp>
      </p:grpSp>
      <p:grpSp>
        <p:nvGrpSpPr>
          <p:cNvPr id="11" name="Group 59"/>
          <p:cNvGrpSpPr/>
          <p:nvPr/>
        </p:nvGrpSpPr>
        <p:grpSpPr>
          <a:xfrm>
            <a:off x="9245600" y="4635499"/>
            <a:ext cx="475560" cy="707886"/>
            <a:chOff x="7277100" y="1282699"/>
            <a:chExt cx="475560" cy="707886"/>
          </a:xfrm>
        </p:grpSpPr>
        <p:sp>
          <p:nvSpPr>
            <p:cNvPr id="61" name="Oval 60"/>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7277100" y="1282699"/>
              <a:ext cx="475560" cy="707886"/>
            </a:xfrm>
            <a:prstGeom prst="rect">
              <a:avLst/>
            </a:prstGeom>
            <a:noFill/>
          </p:spPr>
          <p:txBody>
            <a:bodyPr wrap="square" rtlCol="0">
              <a:spAutoFit/>
            </a:bodyPr>
            <a:lstStyle/>
            <a:p>
              <a:r>
                <a:rPr lang="en-US" sz="4000" dirty="0"/>
                <a:t>−</a:t>
              </a:r>
            </a:p>
          </p:txBody>
        </p:sp>
      </p:grpSp>
      <p:sp>
        <p:nvSpPr>
          <p:cNvPr id="63" name="Rectangle 62"/>
          <p:cNvSpPr/>
          <p:nvPr/>
        </p:nvSpPr>
        <p:spPr>
          <a:xfrm>
            <a:off x="6769100" y="2870200"/>
            <a:ext cx="952500" cy="2159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6781800" y="4953000"/>
            <a:ext cx="952500" cy="2159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4673600" y="4038601"/>
            <a:ext cx="406400" cy="1754327"/>
          </a:xfrm>
          <a:prstGeom prst="rect">
            <a:avLst/>
          </a:prstGeom>
          <a:solidFill>
            <a:srgbClr val="FFFFFF"/>
          </a:solidFill>
        </p:spPr>
        <p:txBody>
          <a:bodyPr wrap="square" rtlCol="0">
            <a:spAutoFit/>
          </a:bodyPr>
          <a:lstStyle/>
          <a:p>
            <a:r>
              <a:rPr lang="en-US" i="1" dirty="0"/>
              <a:t>y</a:t>
            </a:r>
            <a:r>
              <a:rPr lang="en-US" baseline="-25000" dirty="0"/>
              <a:t>1</a:t>
            </a:r>
            <a:r>
              <a:rPr lang="en-US" dirty="0"/>
              <a:t> </a:t>
            </a:r>
            <a:r>
              <a:rPr lang="en-US" i="1" dirty="0"/>
              <a:t>y</a:t>
            </a:r>
            <a:r>
              <a:rPr lang="en-US" baseline="-25000" dirty="0"/>
              <a:t>2</a:t>
            </a:r>
            <a:r>
              <a:rPr lang="en-US" dirty="0"/>
              <a:t> </a:t>
            </a:r>
          </a:p>
          <a:p>
            <a:r>
              <a:rPr lang="en-US" dirty="0"/>
              <a:t> </a:t>
            </a:r>
          </a:p>
          <a:p>
            <a:r>
              <a:rPr lang="en-US" dirty="0"/>
              <a:t>   </a:t>
            </a:r>
          </a:p>
          <a:p>
            <a:r>
              <a:rPr lang="en-US" dirty="0"/>
              <a:t> </a:t>
            </a:r>
          </a:p>
          <a:p>
            <a:r>
              <a:rPr lang="en-US" i="1" dirty="0" err="1"/>
              <a:t>y</a:t>
            </a:r>
            <a:r>
              <a:rPr lang="en-US" baseline="-25000" dirty="0" err="1"/>
              <a:t>N</a:t>
            </a:r>
            <a:endParaRPr lang="en-US" baseline="-25000" dirty="0"/>
          </a:p>
        </p:txBody>
      </p:sp>
      <p:sp>
        <p:nvSpPr>
          <p:cNvPr id="66" name="TextBox 65"/>
          <p:cNvSpPr txBox="1"/>
          <p:nvPr/>
        </p:nvSpPr>
        <p:spPr>
          <a:xfrm rot="16200000">
            <a:off x="4325041" y="4621428"/>
            <a:ext cx="625049" cy="830997"/>
          </a:xfrm>
          <a:prstGeom prst="rect">
            <a:avLst/>
          </a:prstGeom>
          <a:noFill/>
        </p:spPr>
        <p:txBody>
          <a:bodyPr wrap="square" rtlCol="0">
            <a:spAutoFit/>
          </a:bodyPr>
          <a:lstStyle/>
          <a:p>
            <a:r>
              <a:rPr lang="en-US" sz="4800" dirty="0"/>
              <a:t>…</a:t>
            </a:r>
          </a:p>
        </p:txBody>
      </p:sp>
      <p:sp>
        <p:nvSpPr>
          <p:cNvPr id="67" name="TextBox 66"/>
          <p:cNvSpPr txBox="1"/>
          <p:nvPr/>
        </p:nvSpPr>
        <p:spPr>
          <a:xfrm>
            <a:off x="6883400" y="2705101"/>
            <a:ext cx="876300" cy="430887"/>
          </a:xfrm>
          <a:prstGeom prst="rect">
            <a:avLst/>
          </a:prstGeom>
          <a:noFill/>
        </p:spPr>
        <p:txBody>
          <a:bodyPr wrap="square" rtlCol="0">
            <a:spAutoFit/>
          </a:bodyPr>
          <a:lstStyle/>
          <a:p>
            <a:pPr algn="ctr"/>
            <a:r>
              <a:rPr lang="en-US" sz="2200" i="1" dirty="0"/>
              <a:t>X</a:t>
            </a:r>
            <a:r>
              <a:rPr lang="en-US" sz="2200" baseline="-25000" dirty="0"/>
              <a:t>UP</a:t>
            </a:r>
          </a:p>
        </p:txBody>
      </p:sp>
      <p:sp>
        <p:nvSpPr>
          <p:cNvPr id="68" name="TextBox 67"/>
          <p:cNvSpPr txBox="1"/>
          <p:nvPr/>
        </p:nvSpPr>
        <p:spPr>
          <a:xfrm>
            <a:off x="6705600" y="4787901"/>
            <a:ext cx="1231900" cy="430887"/>
          </a:xfrm>
          <a:prstGeom prst="rect">
            <a:avLst/>
          </a:prstGeom>
          <a:noFill/>
        </p:spPr>
        <p:txBody>
          <a:bodyPr wrap="square" rtlCol="0">
            <a:spAutoFit/>
          </a:bodyPr>
          <a:lstStyle/>
          <a:p>
            <a:pPr algn="ctr"/>
            <a:r>
              <a:rPr lang="en-US" sz="2200" i="1" dirty="0"/>
              <a:t>Y</a:t>
            </a:r>
            <a:r>
              <a:rPr lang="en-US" sz="2200" baseline="-25000" dirty="0"/>
              <a:t>DOWN</a:t>
            </a:r>
          </a:p>
        </p:txBody>
      </p:sp>
      <p:sp>
        <p:nvSpPr>
          <p:cNvPr id="71" name="Rectangle 70"/>
          <p:cNvSpPr/>
          <p:nvPr/>
        </p:nvSpPr>
        <p:spPr>
          <a:xfrm>
            <a:off x="8991600" y="3889756"/>
            <a:ext cx="1104900" cy="25044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8359693" y="2255838"/>
            <a:ext cx="3225800" cy="3657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6" name="Rectangle 75"/>
          <p:cNvSpPr/>
          <p:nvPr/>
        </p:nvSpPr>
        <p:spPr>
          <a:xfrm>
            <a:off x="9508290" y="-1828800"/>
            <a:ext cx="2298700" cy="3657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itel 17"/>
          <p:cNvSpPr txBox="1">
            <a:spLocks/>
          </p:cNvSpPr>
          <p:nvPr/>
        </p:nvSpPr>
        <p:spPr>
          <a:xfrm>
            <a:off x="1981200" y="7938"/>
            <a:ext cx="8614800" cy="867600"/>
          </a:xfrm>
          <a:prstGeom prst="rect">
            <a:avLst/>
          </a:prstGeom>
        </p:spPr>
        <p:txBody>
          <a:bodyPr vert="horz" lIns="91440" tIns="45720" rIns="91440" bIns="45720" rtlCol="0" anchor="ctr">
            <a:normAutofit/>
          </a:bodyPr>
          <a:lstStyle/>
          <a:p>
            <a:pPr algn="ctr">
              <a:spcBef>
                <a:spcPct val="0"/>
              </a:spcBef>
              <a:defRPr/>
            </a:pPr>
            <a:r>
              <a:rPr lang="es-ES" sz="3000" b="1" dirty="0">
                <a:latin typeface="+mj-lt"/>
                <a:ea typeface="+mj-ea"/>
                <a:cs typeface="+mj-cs"/>
              </a:rPr>
              <a:t>Shadlen’s model of perceptual decision making</a:t>
            </a:r>
          </a:p>
        </p:txBody>
      </p:sp>
      <p:sp>
        <p:nvSpPr>
          <p:cNvPr id="12" name="Oval 11">
            <a:extLst>
              <a:ext uri="{FF2B5EF4-FFF2-40B4-BE49-F238E27FC236}">
                <a16:creationId xmlns:a16="http://schemas.microsoft.com/office/drawing/2014/main" id="{1D75AEC0-222B-554E-A1EE-CE4812E30326}"/>
              </a:ext>
            </a:extLst>
          </p:cNvPr>
          <p:cNvSpPr/>
          <p:nvPr/>
        </p:nvSpPr>
        <p:spPr>
          <a:xfrm>
            <a:off x="7015795" y="3492000"/>
            <a:ext cx="4466803" cy="7913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708FED34-CD3C-9243-97BE-81DB5EDFC3D1}"/>
                  </a:ext>
                </a:extLst>
              </p:cNvPr>
              <p:cNvSpPr/>
              <p:nvPr/>
            </p:nvSpPr>
            <p:spPr>
              <a:xfrm>
                <a:off x="6546376" y="3556755"/>
                <a:ext cx="5527857" cy="589457"/>
              </a:xfrm>
              <a:prstGeom prst="rect">
                <a:avLst/>
              </a:prstGeom>
              <a:noFill/>
            </p:spPr>
            <p:txBody>
              <a:bodyPr wrap="square">
                <a:spAutoFit/>
              </a:bodyPr>
              <a:lstStyle/>
              <a:p>
                <a:r>
                  <a:rPr lang="es-ES" sz="2400" b="0" i="1" dirty="0"/>
                  <a:t>DV</a:t>
                </a:r>
                <a:r>
                  <a:rPr lang="es-ES" sz="2400" b="0" dirty="0"/>
                  <a:t>(t)</a:t>
                </a:r>
                <a14:m>
                  <m:oMath xmlns:m="http://schemas.openxmlformats.org/officeDocument/2006/math">
                    <m:r>
                      <a:rPr lang="es-ES" sz="2400" b="0" i="1" smtClean="0">
                        <a:latin typeface="Cambria Math" panose="02040503050406030204" pitchFamily="18" charset="0"/>
                      </a:rPr>
                      <m:t>= </m:t>
                    </m:r>
                    <m:nary>
                      <m:naryPr>
                        <m:ctrlPr>
                          <a:rPr lang="es-ES" sz="2400" b="0" i="1" smtClean="0">
                            <a:latin typeface="Cambria Math" panose="02040503050406030204" pitchFamily="18" charset="0"/>
                          </a:rPr>
                        </m:ctrlPr>
                      </m:naryPr>
                      <m:sub>
                        <m:r>
                          <m:rPr>
                            <m:brk m:alnAt="23"/>
                          </m:rPr>
                          <a:rPr lang="es-ES" sz="2400" b="0" i="1" smtClean="0">
                            <a:latin typeface="Cambria Math" panose="02040503050406030204" pitchFamily="18" charset="0"/>
                          </a:rPr>
                          <m:t>0</m:t>
                        </m:r>
                      </m:sub>
                      <m:sup>
                        <m:r>
                          <a:rPr lang="es-ES" sz="2400" b="0" i="1" smtClean="0">
                            <a:latin typeface="Cambria Math" panose="02040503050406030204" pitchFamily="18" charset="0"/>
                          </a:rPr>
                          <m:t>𝑡</m:t>
                        </m:r>
                      </m:sup>
                      <m:e>
                        <m:d>
                          <m:dPr>
                            <m:ctrlPr>
                              <a:rPr lang="es-ES" sz="2400" i="1">
                                <a:latin typeface="Cambria Math" panose="02040503050406030204" pitchFamily="18" charset="0"/>
                              </a:rPr>
                            </m:ctrlPr>
                          </m:dPr>
                          <m:e>
                            <m:nary>
                              <m:naryPr>
                                <m:chr m:val="∑"/>
                                <m:ctrlPr>
                                  <a:rPr lang="es-ES" sz="2400" i="1">
                                    <a:latin typeface="Cambria Math" panose="02040503050406030204" pitchFamily="18" charset="0"/>
                                  </a:rPr>
                                </m:ctrlPr>
                              </m:naryPr>
                              <m:sub>
                                <m:r>
                                  <m:rPr>
                                    <m:brk m:alnAt="23"/>
                                  </m:rPr>
                                  <a:rPr lang="es-ES" sz="2400" i="1">
                                    <a:latin typeface="Cambria Math" panose="02040503050406030204" pitchFamily="18" charset="0"/>
                                  </a:rPr>
                                  <m:t>𝑖</m:t>
                                </m:r>
                                <m:r>
                                  <a:rPr lang="es-ES" sz="2400" i="1">
                                    <a:latin typeface="Cambria Math" panose="02040503050406030204" pitchFamily="18" charset="0"/>
                                  </a:rPr>
                                  <m:t>=1</m:t>
                                </m:r>
                              </m:sub>
                              <m:sup>
                                <m:r>
                                  <a:rPr lang="es-ES" sz="2400" i="1">
                                    <a:latin typeface="Cambria Math" panose="02040503050406030204" pitchFamily="18" charset="0"/>
                                  </a:rPr>
                                  <m:t>𝑁</m:t>
                                </m:r>
                              </m:sup>
                              <m:e>
                                <m:sSub>
                                  <m:sSubPr>
                                    <m:ctrlPr>
                                      <a:rPr lang="es-E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𝑖</m:t>
                                    </m:r>
                                    <m:r>
                                      <a:rPr lang="es-ES" sz="2400" i="1">
                                        <a:latin typeface="Cambria Math" panose="02040503050406030204" pitchFamily="18" charset="0"/>
                                      </a:rPr>
                                      <m:t> </m:t>
                                    </m:r>
                                  </m:sub>
                                </m:sSub>
                                <m:r>
                                  <a:rPr lang="es-ES" sz="2400" i="1">
                                    <a:latin typeface="Cambria Math" panose="02040503050406030204" pitchFamily="18" charset="0"/>
                                  </a:rPr>
                                  <m:t>(</m:t>
                                </m:r>
                                <m:r>
                                  <a:rPr lang="es-ES" sz="2400" i="1">
                                    <a:latin typeface="Cambria Math" panose="02040503050406030204" pitchFamily="18" charset="0"/>
                                  </a:rPr>
                                  <m:t>𝑡</m:t>
                                </m:r>
                                <m:r>
                                  <a:rPr lang="es-ES" sz="2400" i="1">
                                    <a:latin typeface="Cambria Math" panose="02040503050406030204" pitchFamily="18" charset="0"/>
                                  </a:rPr>
                                  <m:t>′</m:t>
                                </m:r>
                                <m:r>
                                  <a:rPr lang="es-ES" sz="2400" i="1">
                                    <a:latin typeface="Cambria Math" panose="02040503050406030204" pitchFamily="18" charset="0"/>
                                  </a:rPr>
                                  <m:t>)−</m:t>
                                </m:r>
                                <m:nary>
                                  <m:naryPr>
                                    <m:chr m:val="∑"/>
                                    <m:ctrlPr>
                                      <a:rPr lang="es-ES" sz="2400" i="1">
                                        <a:latin typeface="Cambria Math" panose="02040503050406030204" pitchFamily="18" charset="0"/>
                                      </a:rPr>
                                    </m:ctrlPr>
                                  </m:naryPr>
                                  <m:sub>
                                    <m:r>
                                      <a:rPr lang="es-ES" sz="2400" i="1">
                                        <a:latin typeface="Cambria Math" panose="02040503050406030204" pitchFamily="18" charset="0"/>
                                      </a:rPr>
                                      <m:t>𝑖</m:t>
                                    </m:r>
                                    <m:r>
                                      <a:rPr lang="es-ES" sz="2400" i="1">
                                        <a:latin typeface="Cambria Math" panose="02040503050406030204" pitchFamily="18" charset="0"/>
                                      </a:rPr>
                                      <m:t>=</m:t>
                                    </m:r>
                                    <m:r>
                                      <m:rPr>
                                        <m:brk m:alnAt="23"/>
                                      </m:rPr>
                                      <a:rPr lang="es-ES" sz="2400" i="1">
                                        <a:latin typeface="Cambria Math" panose="02040503050406030204" pitchFamily="18" charset="0"/>
                                      </a:rPr>
                                      <m:t>1</m:t>
                                    </m:r>
                                  </m:sub>
                                  <m:sup>
                                    <m:r>
                                      <a:rPr lang="es-ES" sz="2400" i="1">
                                        <a:latin typeface="Cambria Math" panose="02040503050406030204" pitchFamily="18" charset="0"/>
                                      </a:rPr>
                                      <m:t>𝑁</m:t>
                                    </m:r>
                                  </m:sup>
                                  <m:e>
                                    <m:sSub>
                                      <m:sSubPr>
                                        <m:ctrlPr>
                                          <a:rPr lang="es-ES" sz="2400" i="1">
                                            <a:latin typeface="Cambria Math" panose="02040503050406030204" pitchFamily="18" charset="0"/>
                                          </a:rPr>
                                        </m:ctrlPr>
                                      </m:sSubPr>
                                      <m:e>
                                        <m:r>
                                          <a:rPr lang="es-ES" sz="2400" i="1">
                                            <a:latin typeface="Cambria Math" panose="02040503050406030204" pitchFamily="18" charset="0"/>
                                          </a:rPr>
                                          <m:t>𝑦</m:t>
                                        </m:r>
                                      </m:e>
                                      <m:sub>
                                        <m:r>
                                          <a:rPr lang="es-ES" sz="2400" i="1">
                                            <a:latin typeface="Cambria Math" panose="02040503050406030204" pitchFamily="18" charset="0"/>
                                          </a:rPr>
                                          <m:t>𝑖</m:t>
                                        </m:r>
                                        <m:r>
                                          <a:rPr lang="es-ES" sz="2400" i="1">
                                            <a:latin typeface="Cambria Math" panose="02040503050406030204" pitchFamily="18" charset="0"/>
                                          </a:rPr>
                                          <m:t> </m:t>
                                        </m:r>
                                      </m:sub>
                                    </m:sSub>
                                    <m:r>
                                      <a:rPr lang="es-ES" sz="2400" i="1">
                                        <a:latin typeface="Cambria Math" panose="02040503050406030204" pitchFamily="18" charset="0"/>
                                      </a:rPr>
                                      <m:t>(</m:t>
                                    </m:r>
                                    <m:r>
                                      <a:rPr lang="es-ES" sz="2400" i="1">
                                        <a:latin typeface="Cambria Math" panose="02040503050406030204" pitchFamily="18" charset="0"/>
                                      </a:rPr>
                                      <m:t>𝑡</m:t>
                                    </m:r>
                                    <m:r>
                                      <a:rPr lang="es-ES" sz="2400" i="1">
                                        <a:latin typeface="Cambria Math" panose="02040503050406030204" pitchFamily="18" charset="0"/>
                                      </a:rPr>
                                      <m:t>′</m:t>
                                    </m:r>
                                    <m:r>
                                      <a:rPr lang="es-ES" sz="2400" i="1">
                                        <a:latin typeface="Cambria Math" panose="02040503050406030204" pitchFamily="18" charset="0"/>
                                      </a:rPr>
                                      <m:t>) </m:t>
                                    </m:r>
                                  </m:e>
                                </m:nary>
                              </m:e>
                            </m:nary>
                          </m:e>
                        </m:d>
                        <m:r>
                          <a:rPr lang="es-ES" sz="2400" b="0" i="1" smtClean="0">
                            <a:latin typeface="Cambria Math" panose="02040503050406030204" pitchFamily="18" charset="0"/>
                          </a:rPr>
                          <m:t>𝑑𝑡</m:t>
                        </m:r>
                        <m:r>
                          <a:rPr lang="es-ES" sz="2400" b="0" i="1" smtClean="0">
                            <a:latin typeface="Cambria Math" panose="02040503050406030204" pitchFamily="18" charset="0"/>
                          </a:rPr>
                          <m:t>′</m:t>
                        </m:r>
                      </m:e>
                    </m:nary>
                  </m:oMath>
                </a14:m>
                <a:endParaRPr lang="es-ES" sz="2400" dirty="0"/>
              </a:p>
            </p:txBody>
          </p:sp>
        </mc:Choice>
        <mc:Fallback>
          <p:sp>
            <p:nvSpPr>
              <p:cNvPr id="53" name="Rectangle 52">
                <a:extLst>
                  <a:ext uri="{FF2B5EF4-FFF2-40B4-BE49-F238E27FC236}">
                    <a16:creationId xmlns:a16="http://schemas.microsoft.com/office/drawing/2014/main" id="{708FED34-CD3C-9243-97BE-81DB5EDFC3D1}"/>
                  </a:ext>
                </a:extLst>
              </p:cNvPr>
              <p:cNvSpPr>
                <a:spLocks noRot="1" noChangeAspect="1" noMove="1" noResize="1" noEditPoints="1" noAdjustHandles="1" noChangeArrowheads="1" noChangeShapeType="1" noTextEdit="1"/>
              </p:cNvSpPr>
              <p:nvPr/>
            </p:nvSpPr>
            <p:spPr>
              <a:xfrm>
                <a:off x="6546376" y="3556755"/>
                <a:ext cx="5527857" cy="589457"/>
              </a:xfrm>
              <a:prstGeom prst="rect">
                <a:avLst/>
              </a:prstGeom>
              <a:blipFill>
                <a:blip r:embed="rId5"/>
                <a:stretch>
                  <a:fillRect l="-1602" t="-110638" b="-176596"/>
                </a:stretch>
              </a:blipFill>
            </p:spPr>
            <p:txBody>
              <a:bodyPr/>
              <a:lstStyle/>
              <a:p>
                <a:r>
                  <a:rPr lang="es-ES">
                    <a:noFill/>
                  </a:rPr>
                  <a:t> </a:t>
                </a:r>
              </a:p>
            </p:txBody>
          </p:sp>
        </mc:Fallback>
      </mc:AlternateContent>
    </p:spTree>
    <p:extLst>
      <p:ext uri="{BB962C8B-B14F-4D97-AF65-F5344CB8AC3E}">
        <p14:creationId xmlns:p14="http://schemas.microsoft.com/office/powerpoint/2010/main" val="3305523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75"/>
                                        </p:tgtEl>
                                      </p:cBhvr>
                                    </p:animEffect>
                                    <p:set>
                                      <p:cBhvr>
                                        <p:cTn id="13" dur="1" fill="hold">
                                          <p:stCondLst>
                                            <p:cond delay="499"/>
                                          </p:stCondLst>
                                        </p:cTn>
                                        <p:tgtEl>
                                          <p:spTgt spid="7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76"/>
                                        </p:tgtEl>
                                      </p:cBhvr>
                                    </p:animEffect>
                                    <p:set>
                                      <p:cBhvr>
                                        <p:cTn id="18" dur="1" fill="hold">
                                          <p:stCondLst>
                                            <p:cond delay="499"/>
                                          </p:stCondLst>
                                        </p:cTn>
                                        <p:tgtEl>
                                          <p:spTgt spid="7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5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4"/>
          <p:cNvSpPr txBox="1">
            <a:spLocks noChangeArrowheads="1"/>
          </p:cNvSpPr>
          <p:nvPr/>
        </p:nvSpPr>
        <p:spPr bwMode="auto">
          <a:xfrm>
            <a:off x="7063974" y="6401048"/>
            <a:ext cx="3532026" cy="307777"/>
          </a:xfrm>
          <a:prstGeom prst="rect">
            <a:avLst/>
          </a:prstGeom>
          <a:noFill/>
          <a:ln w="9525">
            <a:noFill/>
            <a:miter lim="800000"/>
            <a:headEnd/>
            <a:tailEnd/>
          </a:ln>
        </p:spPr>
        <p:txBody>
          <a:bodyPr wrap="square">
            <a:spAutoFit/>
          </a:bodyPr>
          <a:lstStyle/>
          <a:p>
            <a:r>
              <a:rPr lang="en-US" sz="1400" i="1" dirty="0" err="1">
                <a:solidFill>
                  <a:schemeClr val="bg1">
                    <a:lumMod val="50000"/>
                  </a:schemeClr>
                </a:solidFill>
                <a:cs typeface="Arial" pitchFamily="34" charset="0"/>
              </a:rPr>
              <a:t>Shadlen</a:t>
            </a:r>
            <a:r>
              <a:rPr lang="en-US" sz="1400" i="1" dirty="0">
                <a:solidFill>
                  <a:schemeClr val="bg1">
                    <a:lumMod val="50000"/>
                  </a:schemeClr>
                </a:solidFill>
                <a:cs typeface="Arial" pitchFamily="34" charset="0"/>
              </a:rPr>
              <a:t> et al 1996, Ratcliff &amp; </a:t>
            </a:r>
            <a:r>
              <a:rPr lang="en-US" sz="1400" i="1" dirty="0" err="1">
                <a:solidFill>
                  <a:schemeClr val="bg1">
                    <a:lumMod val="50000"/>
                  </a:schemeClr>
                </a:solidFill>
                <a:cs typeface="Arial" pitchFamily="34" charset="0"/>
              </a:rPr>
              <a:t>Rouder</a:t>
            </a:r>
            <a:r>
              <a:rPr lang="en-US" sz="1400" i="1" dirty="0">
                <a:solidFill>
                  <a:schemeClr val="bg1">
                    <a:lumMod val="50000"/>
                  </a:schemeClr>
                </a:solidFill>
                <a:cs typeface="Arial" pitchFamily="34" charset="0"/>
              </a:rPr>
              <a:t> 1998</a:t>
            </a:r>
          </a:p>
        </p:txBody>
      </p:sp>
      <p:sp>
        <p:nvSpPr>
          <p:cNvPr id="26629" name="TextBox 48"/>
          <p:cNvSpPr txBox="1">
            <a:spLocks noChangeArrowheads="1"/>
          </p:cNvSpPr>
          <p:nvPr/>
        </p:nvSpPr>
        <p:spPr bwMode="auto">
          <a:xfrm>
            <a:off x="13469327" y="3950839"/>
            <a:ext cx="184150" cy="260350"/>
          </a:xfrm>
          <a:prstGeom prst="rect">
            <a:avLst/>
          </a:prstGeom>
          <a:noFill/>
          <a:ln w="9525">
            <a:noFill/>
            <a:miter lim="800000"/>
            <a:headEnd/>
            <a:tailEnd/>
          </a:ln>
        </p:spPr>
        <p:txBody>
          <a:bodyPr wrap="none">
            <a:spAutoFit/>
          </a:bodyPr>
          <a:lstStyle/>
          <a:p>
            <a:endParaRPr lang="es-ES" sz="1100" i="1">
              <a:latin typeface="Calibri" pitchFamily="34" charset="0"/>
            </a:endParaRPr>
          </a:p>
        </p:txBody>
      </p:sp>
      <p:sp>
        <p:nvSpPr>
          <p:cNvPr id="19" name="Textfeld 18"/>
          <p:cNvSpPr txBox="1"/>
          <p:nvPr/>
        </p:nvSpPr>
        <p:spPr>
          <a:xfrm>
            <a:off x="15540045" y="3681782"/>
            <a:ext cx="816249" cy="338554"/>
          </a:xfrm>
          <a:prstGeom prst="rect">
            <a:avLst/>
          </a:prstGeom>
          <a:solidFill>
            <a:schemeClr val="bg1"/>
          </a:solidFill>
        </p:spPr>
        <p:txBody>
          <a:bodyPr wrap="none" rtlCol="0">
            <a:spAutoFit/>
          </a:bodyPr>
          <a:lstStyle/>
          <a:p>
            <a:r>
              <a:rPr lang="es-ES" sz="1600" dirty="0">
                <a:solidFill>
                  <a:srgbClr val="FF0000"/>
                </a:solidFill>
              </a:rPr>
              <a:t>r = 0.18</a:t>
            </a:r>
          </a:p>
        </p:txBody>
      </p:sp>
      <p:pic>
        <p:nvPicPr>
          <p:cNvPr id="26626" name="Picture 3"/>
          <p:cNvPicPr>
            <a:picLocks noChangeAspect="1"/>
          </p:cNvPicPr>
          <p:nvPr/>
        </p:nvPicPr>
        <p:blipFill>
          <a:blip r:embed="rId4" cstate="print"/>
          <a:srcRect/>
          <a:stretch>
            <a:fillRect/>
          </a:stretch>
        </p:blipFill>
        <p:spPr bwMode="auto">
          <a:xfrm>
            <a:off x="2340669" y="1861518"/>
            <a:ext cx="6169303" cy="4051920"/>
          </a:xfrm>
          <a:prstGeom prst="rect">
            <a:avLst/>
          </a:prstGeom>
          <a:noFill/>
          <a:ln w="9525">
            <a:noFill/>
            <a:miter lim="800000"/>
            <a:headEnd/>
            <a:tailEnd/>
          </a:ln>
        </p:spPr>
      </p:pic>
      <p:sp>
        <p:nvSpPr>
          <p:cNvPr id="47" name="TextBox 46"/>
          <p:cNvSpPr txBox="1"/>
          <p:nvPr/>
        </p:nvSpPr>
        <p:spPr>
          <a:xfrm>
            <a:off x="2607369" y="1988519"/>
            <a:ext cx="406400" cy="1754327"/>
          </a:xfrm>
          <a:prstGeom prst="rect">
            <a:avLst/>
          </a:prstGeom>
          <a:solidFill>
            <a:srgbClr val="FFFFFF"/>
          </a:solidFill>
        </p:spPr>
        <p:txBody>
          <a:bodyPr wrap="square" rtlCol="0">
            <a:spAutoFit/>
          </a:bodyPr>
          <a:lstStyle/>
          <a:p>
            <a:r>
              <a:rPr lang="en-US" i="1" dirty="0"/>
              <a:t>x</a:t>
            </a:r>
            <a:r>
              <a:rPr lang="en-US" baseline="-25000" dirty="0"/>
              <a:t>1</a:t>
            </a:r>
            <a:r>
              <a:rPr lang="en-US" dirty="0"/>
              <a:t> </a:t>
            </a:r>
            <a:r>
              <a:rPr lang="en-US" i="1" dirty="0"/>
              <a:t>x</a:t>
            </a:r>
            <a:r>
              <a:rPr lang="en-US" baseline="-25000" dirty="0"/>
              <a:t>2</a:t>
            </a:r>
            <a:r>
              <a:rPr lang="en-US" dirty="0"/>
              <a:t> </a:t>
            </a:r>
          </a:p>
          <a:p>
            <a:r>
              <a:rPr lang="en-US" dirty="0"/>
              <a:t> </a:t>
            </a:r>
          </a:p>
          <a:p>
            <a:r>
              <a:rPr lang="en-US" dirty="0"/>
              <a:t>   </a:t>
            </a:r>
          </a:p>
          <a:p>
            <a:r>
              <a:rPr lang="en-US" dirty="0"/>
              <a:t> </a:t>
            </a:r>
          </a:p>
          <a:p>
            <a:r>
              <a:rPr lang="en-US" i="1" dirty="0" err="1"/>
              <a:t>x</a:t>
            </a:r>
            <a:r>
              <a:rPr lang="en-US" baseline="-25000" dirty="0" err="1"/>
              <a:t>N</a:t>
            </a:r>
            <a:endParaRPr lang="en-US" baseline="-25000" dirty="0"/>
          </a:p>
        </p:txBody>
      </p:sp>
      <p:sp>
        <p:nvSpPr>
          <p:cNvPr id="49" name="TextBox 48"/>
          <p:cNvSpPr txBox="1"/>
          <p:nvPr/>
        </p:nvSpPr>
        <p:spPr>
          <a:xfrm rot="16200000">
            <a:off x="2271510" y="2545946"/>
            <a:ext cx="625049" cy="830997"/>
          </a:xfrm>
          <a:prstGeom prst="rect">
            <a:avLst/>
          </a:prstGeom>
          <a:noFill/>
        </p:spPr>
        <p:txBody>
          <a:bodyPr wrap="square" rtlCol="0">
            <a:spAutoFit/>
          </a:bodyPr>
          <a:lstStyle/>
          <a:p>
            <a:r>
              <a:rPr lang="en-US" sz="4800" dirty="0"/>
              <a:t>…</a:t>
            </a:r>
          </a:p>
        </p:txBody>
      </p:sp>
      <p:grpSp>
        <p:nvGrpSpPr>
          <p:cNvPr id="2" name="Group 52"/>
          <p:cNvGrpSpPr/>
          <p:nvPr/>
        </p:nvGrpSpPr>
        <p:grpSpPr>
          <a:xfrm>
            <a:off x="3991669" y="2420317"/>
            <a:ext cx="475560" cy="707886"/>
            <a:chOff x="7277100" y="1282699"/>
            <a:chExt cx="475560" cy="707886"/>
          </a:xfrm>
        </p:grpSpPr>
        <p:sp>
          <p:nvSpPr>
            <p:cNvPr id="51" name="Oval 50"/>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7277100" y="1282699"/>
              <a:ext cx="475560" cy="707886"/>
            </a:xfrm>
            <a:prstGeom prst="rect">
              <a:avLst/>
            </a:prstGeom>
            <a:noFill/>
          </p:spPr>
          <p:txBody>
            <a:bodyPr wrap="square" rtlCol="0">
              <a:spAutoFit/>
            </a:bodyPr>
            <a:lstStyle/>
            <a:p>
              <a:r>
                <a:rPr lang="en-US" sz="4000" dirty="0"/>
                <a:t>+</a:t>
              </a:r>
            </a:p>
          </p:txBody>
        </p:sp>
      </p:grpSp>
      <p:grpSp>
        <p:nvGrpSpPr>
          <p:cNvPr id="3" name="Group 53"/>
          <p:cNvGrpSpPr/>
          <p:nvPr/>
        </p:nvGrpSpPr>
        <p:grpSpPr>
          <a:xfrm>
            <a:off x="4042469" y="4515817"/>
            <a:ext cx="475560" cy="707886"/>
            <a:chOff x="7277100" y="1282699"/>
            <a:chExt cx="475560" cy="707886"/>
          </a:xfrm>
        </p:grpSpPr>
        <p:sp>
          <p:nvSpPr>
            <p:cNvPr id="55" name="Oval 54"/>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7277100" y="1282699"/>
              <a:ext cx="475560" cy="707886"/>
            </a:xfrm>
            <a:prstGeom prst="rect">
              <a:avLst/>
            </a:prstGeom>
            <a:noFill/>
          </p:spPr>
          <p:txBody>
            <a:bodyPr wrap="square" rtlCol="0">
              <a:spAutoFit/>
            </a:bodyPr>
            <a:lstStyle/>
            <a:p>
              <a:r>
                <a:rPr lang="en-US" sz="4000" dirty="0"/>
                <a:t>+</a:t>
              </a:r>
            </a:p>
          </p:txBody>
        </p:sp>
      </p:grpSp>
      <p:grpSp>
        <p:nvGrpSpPr>
          <p:cNvPr id="4" name="Group 56"/>
          <p:cNvGrpSpPr/>
          <p:nvPr/>
        </p:nvGrpSpPr>
        <p:grpSpPr>
          <a:xfrm>
            <a:off x="7192069" y="2471117"/>
            <a:ext cx="475560" cy="707886"/>
            <a:chOff x="7277100" y="1282699"/>
            <a:chExt cx="475560" cy="707886"/>
          </a:xfrm>
        </p:grpSpPr>
        <p:sp>
          <p:nvSpPr>
            <p:cNvPr id="58" name="Oval 57"/>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277100" y="1282699"/>
              <a:ext cx="475560" cy="707886"/>
            </a:xfrm>
            <a:prstGeom prst="rect">
              <a:avLst/>
            </a:prstGeom>
            <a:noFill/>
          </p:spPr>
          <p:txBody>
            <a:bodyPr wrap="square" rtlCol="0">
              <a:spAutoFit/>
            </a:bodyPr>
            <a:lstStyle/>
            <a:p>
              <a:r>
                <a:rPr lang="en-US" sz="4000" dirty="0"/>
                <a:t>+</a:t>
              </a:r>
            </a:p>
          </p:txBody>
        </p:sp>
      </p:grpSp>
      <p:grpSp>
        <p:nvGrpSpPr>
          <p:cNvPr id="5" name="Group 59"/>
          <p:cNvGrpSpPr/>
          <p:nvPr/>
        </p:nvGrpSpPr>
        <p:grpSpPr>
          <a:xfrm>
            <a:off x="7192069" y="4655517"/>
            <a:ext cx="475560" cy="707886"/>
            <a:chOff x="7277100" y="1282699"/>
            <a:chExt cx="475560" cy="707886"/>
          </a:xfrm>
        </p:grpSpPr>
        <p:sp>
          <p:nvSpPr>
            <p:cNvPr id="61" name="Oval 60"/>
            <p:cNvSpPr/>
            <p:nvPr/>
          </p:nvSpPr>
          <p:spPr>
            <a:xfrm>
              <a:off x="7308160" y="1511300"/>
              <a:ext cx="355600" cy="355600"/>
            </a:xfrm>
            <a:prstGeom prst="ellipse">
              <a:avLst/>
            </a:prstGeom>
            <a:solidFill>
              <a:srgbClr val="FFFFFF"/>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7277100" y="1282699"/>
              <a:ext cx="475560" cy="707886"/>
            </a:xfrm>
            <a:prstGeom prst="rect">
              <a:avLst/>
            </a:prstGeom>
            <a:noFill/>
          </p:spPr>
          <p:txBody>
            <a:bodyPr wrap="square" rtlCol="0">
              <a:spAutoFit/>
            </a:bodyPr>
            <a:lstStyle/>
            <a:p>
              <a:r>
                <a:rPr lang="en-US" sz="4000" dirty="0"/>
                <a:t>−</a:t>
              </a:r>
            </a:p>
          </p:txBody>
        </p:sp>
      </p:grpSp>
      <p:sp>
        <p:nvSpPr>
          <p:cNvPr id="63" name="Rectangle 62"/>
          <p:cNvSpPr/>
          <p:nvPr/>
        </p:nvSpPr>
        <p:spPr>
          <a:xfrm>
            <a:off x="4715569" y="2890218"/>
            <a:ext cx="952500" cy="2159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4728269" y="4973018"/>
            <a:ext cx="952500" cy="2159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2620069" y="4058619"/>
            <a:ext cx="406400" cy="1754327"/>
          </a:xfrm>
          <a:prstGeom prst="rect">
            <a:avLst/>
          </a:prstGeom>
          <a:solidFill>
            <a:srgbClr val="FFFFFF"/>
          </a:solidFill>
        </p:spPr>
        <p:txBody>
          <a:bodyPr wrap="square" rtlCol="0">
            <a:spAutoFit/>
          </a:bodyPr>
          <a:lstStyle/>
          <a:p>
            <a:r>
              <a:rPr lang="en-US" i="1" dirty="0"/>
              <a:t>y</a:t>
            </a:r>
            <a:r>
              <a:rPr lang="en-US" baseline="-25000" dirty="0"/>
              <a:t>1</a:t>
            </a:r>
            <a:r>
              <a:rPr lang="en-US" dirty="0"/>
              <a:t> </a:t>
            </a:r>
            <a:r>
              <a:rPr lang="en-US" i="1" dirty="0"/>
              <a:t>y</a:t>
            </a:r>
            <a:r>
              <a:rPr lang="en-US" baseline="-25000" dirty="0"/>
              <a:t>2</a:t>
            </a:r>
            <a:r>
              <a:rPr lang="en-US" dirty="0"/>
              <a:t> </a:t>
            </a:r>
          </a:p>
          <a:p>
            <a:r>
              <a:rPr lang="en-US" dirty="0"/>
              <a:t> </a:t>
            </a:r>
          </a:p>
          <a:p>
            <a:r>
              <a:rPr lang="en-US" dirty="0"/>
              <a:t>   </a:t>
            </a:r>
          </a:p>
          <a:p>
            <a:r>
              <a:rPr lang="en-US" dirty="0"/>
              <a:t> </a:t>
            </a:r>
          </a:p>
          <a:p>
            <a:r>
              <a:rPr lang="en-US" i="1" dirty="0" err="1"/>
              <a:t>y</a:t>
            </a:r>
            <a:r>
              <a:rPr lang="en-US" baseline="-25000" dirty="0" err="1"/>
              <a:t>N</a:t>
            </a:r>
            <a:endParaRPr lang="en-US" baseline="-25000" dirty="0"/>
          </a:p>
        </p:txBody>
      </p:sp>
      <p:sp>
        <p:nvSpPr>
          <p:cNvPr id="66" name="TextBox 65"/>
          <p:cNvSpPr txBox="1"/>
          <p:nvPr/>
        </p:nvSpPr>
        <p:spPr>
          <a:xfrm rot="16200000">
            <a:off x="2271510" y="4641446"/>
            <a:ext cx="625049" cy="830997"/>
          </a:xfrm>
          <a:prstGeom prst="rect">
            <a:avLst/>
          </a:prstGeom>
          <a:noFill/>
        </p:spPr>
        <p:txBody>
          <a:bodyPr wrap="square" rtlCol="0">
            <a:spAutoFit/>
          </a:bodyPr>
          <a:lstStyle/>
          <a:p>
            <a:r>
              <a:rPr lang="en-US" sz="4800" dirty="0"/>
              <a:t>…</a:t>
            </a:r>
          </a:p>
        </p:txBody>
      </p:sp>
      <p:sp>
        <p:nvSpPr>
          <p:cNvPr id="67" name="TextBox 66"/>
          <p:cNvSpPr txBox="1"/>
          <p:nvPr/>
        </p:nvSpPr>
        <p:spPr>
          <a:xfrm>
            <a:off x="4829869" y="2725119"/>
            <a:ext cx="876300" cy="430887"/>
          </a:xfrm>
          <a:prstGeom prst="rect">
            <a:avLst/>
          </a:prstGeom>
          <a:noFill/>
        </p:spPr>
        <p:txBody>
          <a:bodyPr wrap="square" rtlCol="0">
            <a:spAutoFit/>
          </a:bodyPr>
          <a:lstStyle/>
          <a:p>
            <a:pPr algn="ctr"/>
            <a:r>
              <a:rPr lang="en-US" sz="2200" i="1" dirty="0"/>
              <a:t>X</a:t>
            </a:r>
            <a:r>
              <a:rPr lang="en-US" sz="2200" baseline="-25000" dirty="0"/>
              <a:t>UP</a:t>
            </a:r>
          </a:p>
        </p:txBody>
      </p:sp>
      <p:sp>
        <p:nvSpPr>
          <p:cNvPr id="68" name="TextBox 67"/>
          <p:cNvSpPr txBox="1"/>
          <p:nvPr/>
        </p:nvSpPr>
        <p:spPr>
          <a:xfrm>
            <a:off x="4652069" y="4807919"/>
            <a:ext cx="1231900" cy="430887"/>
          </a:xfrm>
          <a:prstGeom prst="rect">
            <a:avLst/>
          </a:prstGeom>
          <a:noFill/>
        </p:spPr>
        <p:txBody>
          <a:bodyPr wrap="square" rtlCol="0">
            <a:spAutoFit/>
          </a:bodyPr>
          <a:lstStyle/>
          <a:p>
            <a:pPr algn="ctr"/>
            <a:r>
              <a:rPr lang="en-US" sz="2200" i="1" dirty="0"/>
              <a:t>Y</a:t>
            </a:r>
            <a:r>
              <a:rPr lang="en-US" sz="2200" baseline="-25000" dirty="0"/>
              <a:t>DOWN</a:t>
            </a:r>
          </a:p>
        </p:txBody>
      </p:sp>
      <p:sp>
        <p:nvSpPr>
          <p:cNvPr id="71" name="Rectangle 70"/>
          <p:cNvSpPr/>
          <p:nvPr/>
        </p:nvSpPr>
        <p:spPr>
          <a:xfrm>
            <a:off x="6938069" y="3909774"/>
            <a:ext cx="1104900" cy="25044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6480869" y="3791919"/>
            <a:ext cx="1943100" cy="430887"/>
          </a:xfrm>
          <a:prstGeom prst="rect">
            <a:avLst/>
          </a:prstGeom>
          <a:noFill/>
        </p:spPr>
        <p:txBody>
          <a:bodyPr wrap="square" rtlCol="0">
            <a:spAutoFit/>
          </a:bodyPr>
          <a:lstStyle/>
          <a:p>
            <a:pPr algn="ctr"/>
            <a:r>
              <a:rPr lang="en-US" sz="2200" i="1" dirty="0"/>
              <a:t>D &lt; 0</a:t>
            </a:r>
            <a:endParaRPr lang="en-US" sz="2200" baseline="-25000" dirty="0"/>
          </a:p>
        </p:txBody>
      </p:sp>
      <p:grpSp>
        <p:nvGrpSpPr>
          <p:cNvPr id="6" name="Group 43"/>
          <p:cNvGrpSpPr/>
          <p:nvPr/>
        </p:nvGrpSpPr>
        <p:grpSpPr>
          <a:xfrm>
            <a:off x="6350977" y="2845251"/>
            <a:ext cx="3853286" cy="2332246"/>
            <a:chOff x="-1726135" y="2644490"/>
            <a:chExt cx="4596336" cy="2781985"/>
          </a:xfrm>
        </p:grpSpPr>
        <p:sp>
          <p:nvSpPr>
            <p:cNvPr id="43" name="Rectangle 42"/>
            <p:cNvSpPr/>
            <p:nvPr/>
          </p:nvSpPr>
          <p:spPr>
            <a:xfrm>
              <a:off x="-1726135" y="3046555"/>
              <a:ext cx="4424200" cy="189548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41"/>
            <p:cNvGrpSpPr/>
            <p:nvPr/>
          </p:nvGrpSpPr>
          <p:grpSpPr>
            <a:xfrm>
              <a:off x="-685801" y="2644490"/>
              <a:ext cx="3556002" cy="2781985"/>
              <a:chOff x="0" y="3005241"/>
              <a:chExt cx="3556002" cy="2781985"/>
            </a:xfrm>
          </p:grpSpPr>
          <p:grpSp>
            <p:nvGrpSpPr>
              <p:cNvPr id="9" name="Group 35"/>
              <p:cNvGrpSpPr/>
              <p:nvPr/>
            </p:nvGrpSpPr>
            <p:grpSpPr>
              <a:xfrm>
                <a:off x="0" y="3413851"/>
                <a:ext cx="2870199" cy="1790700"/>
                <a:chOff x="0" y="3413851"/>
                <a:chExt cx="2870199" cy="1790700"/>
              </a:xfrm>
            </p:grpSpPr>
            <p:pic>
              <p:nvPicPr>
                <p:cNvPr id="31" name="Picture 30"/>
                <p:cNvPicPr>
                  <a:picLocks noChangeAspect="1"/>
                </p:cNvPicPr>
                <p:nvPr/>
              </p:nvPicPr>
              <p:blipFill>
                <a:blip r:embed="rId5"/>
                <a:srcRect l="5672" t="32967" r="34854" b="16798"/>
                <a:stretch>
                  <a:fillRect/>
                </a:stretch>
              </p:blipFill>
              <p:spPr>
                <a:xfrm>
                  <a:off x="0" y="3413851"/>
                  <a:ext cx="2870199" cy="1790700"/>
                </a:xfrm>
                <a:prstGeom prst="rect">
                  <a:avLst/>
                </a:prstGeom>
              </p:spPr>
            </p:pic>
            <p:cxnSp>
              <p:nvCxnSpPr>
                <p:cNvPr id="33" name="Straight Connector 32"/>
                <p:cNvCxnSpPr/>
                <p:nvPr/>
              </p:nvCxnSpPr>
              <p:spPr>
                <a:xfrm>
                  <a:off x="114300" y="3429000"/>
                  <a:ext cx="2717799" cy="1588"/>
                </a:xfrm>
                <a:prstGeom prst="line">
                  <a:avLst/>
                </a:prstGeom>
                <a:ln w="349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14300" y="5202097"/>
                  <a:ext cx="2717799" cy="1588"/>
                </a:xfrm>
                <a:prstGeom prst="line">
                  <a:avLst/>
                </a:prstGeom>
                <a:ln w="349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33400" y="3748227"/>
                  <a:ext cx="152400" cy="166929"/>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114300" y="4341811"/>
                  <a:ext cx="2717799" cy="1588"/>
                </a:xfrm>
                <a:prstGeom prst="line">
                  <a:avLst/>
                </a:prstGeom>
                <a:ln w="15875" cap="flat" cmpd="sng" algn="ctr">
                  <a:solidFill>
                    <a:schemeClr val="tx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1896534" y="5273249"/>
                <a:ext cx="973665" cy="513977"/>
              </a:xfrm>
              <a:prstGeom prst="rect">
                <a:avLst/>
              </a:prstGeom>
              <a:noFill/>
            </p:spPr>
            <p:txBody>
              <a:bodyPr wrap="square" rtlCol="0">
                <a:spAutoFit/>
              </a:bodyPr>
              <a:lstStyle/>
              <a:p>
                <a:pPr algn="ctr"/>
                <a:r>
                  <a:rPr lang="en-US" sz="2200" dirty="0"/>
                  <a:t>time</a:t>
                </a:r>
              </a:p>
            </p:txBody>
          </p:sp>
          <p:sp>
            <p:nvSpPr>
              <p:cNvPr id="39" name="TextBox 38"/>
              <p:cNvSpPr txBox="1"/>
              <p:nvPr/>
            </p:nvSpPr>
            <p:spPr>
              <a:xfrm>
                <a:off x="1054100" y="3005241"/>
                <a:ext cx="2089150" cy="513977"/>
              </a:xfrm>
              <a:prstGeom prst="rect">
                <a:avLst/>
              </a:prstGeom>
              <a:noFill/>
            </p:spPr>
            <p:txBody>
              <a:bodyPr wrap="square" rtlCol="0">
                <a:spAutoFit/>
              </a:bodyPr>
              <a:lstStyle/>
              <a:p>
                <a:pPr algn="ctr"/>
                <a:r>
                  <a:rPr lang="en-US" sz="2200" i="1" dirty="0"/>
                  <a:t>UP </a:t>
                </a:r>
                <a:r>
                  <a:rPr lang="en-US" sz="2200" dirty="0"/>
                  <a:t>boundary</a:t>
                </a:r>
              </a:p>
            </p:txBody>
          </p:sp>
          <p:sp>
            <p:nvSpPr>
              <p:cNvPr id="40" name="TextBox 39"/>
              <p:cNvSpPr txBox="1"/>
              <p:nvPr/>
            </p:nvSpPr>
            <p:spPr>
              <a:xfrm>
                <a:off x="952501" y="4788812"/>
                <a:ext cx="2603501" cy="513977"/>
              </a:xfrm>
              <a:prstGeom prst="rect">
                <a:avLst/>
              </a:prstGeom>
              <a:noFill/>
            </p:spPr>
            <p:txBody>
              <a:bodyPr wrap="square" rtlCol="0">
                <a:spAutoFit/>
              </a:bodyPr>
              <a:lstStyle/>
              <a:p>
                <a:pPr algn="ctr"/>
                <a:r>
                  <a:rPr lang="en-US" sz="2200" i="1" dirty="0"/>
                  <a:t>DOWN </a:t>
                </a:r>
                <a:r>
                  <a:rPr lang="en-US" sz="2200" dirty="0"/>
                  <a:t>boundary</a:t>
                </a:r>
              </a:p>
            </p:txBody>
          </p:sp>
        </p:grpSp>
      </p:grpSp>
      <p:sp>
        <p:nvSpPr>
          <p:cNvPr id="44" name="TextBox 43"/>
          <p:cNvSpPr txBox="1"/>
          <p:nvPr/>
        </p:nvSpPr>
        <p:spPr>
          <a:xfrm>
            <a:off x="6938070" y="1912319"/>
            <a:ext cx="3749994" cy="461665"/>
          </a:xfrm>
          <a:prstGeom prst="rect">
            <a:avLst/>
          </a:prstGeom>
          <a:noFill/>
        </p:spPr>
        <p:txBody>
          <a:bodyPr wrap="square" rtlCol="0">
            <a:spAutoFit/>
          </a:bodyPr>
          <a:lstStyle/>
          <a:p>
            <a:pPr algn="ctr"/>
            <a:r>
              <a:rPr lang="en-US" sz="2400" u="sng" dirty="0"/>
              <a:t>Drift Diffusion model</a:t>
            </a:r>
          </a:p>
        </p:txBody>
      </p:sp>
      <p:graphicFrame>
        <p:nvGraphicFramePr>
          <p:cNvPr id="42" name="Object 41"/>
          <p:cNvGraphicFramePr>
            <a:graphicFrameLocks/>
          </p:cNvGraphicFramePr>
          <p:nvPr/>
        </p:nvGraphicFramePr>
        <p:xfrm>
          <a:off x="2921977" y="1561651"/>
          <a:ext cx="6858000" cy="4064000"/>
        </p:xfrm>
        <a:graphic>
          <a:graphicData uri="http://schemas.openxmlformats.org/presentationml/2006/ole">
            <mc:AlternateContent xmlns:mc="http://schemas.openxmlformats.org/markup-compatibility/2006">
              <mc:Choice xmlns:v="urn:schemas-microsoft-com:vml" Requires="v">
                <p:oleObj spid="_x0000_s5134" name="Equation" r:id="rId6" imgW="0" imgH="0" progId="Equation.3">
                  <p:embed/>
                </p:oleObj>
              </mc:Choice>
              <mc:Fallback>
                <p:oleObj name="Equation" r:id="rId6" imgW="0" imgH="0" progId="Equation.3">
                  <p:embed/>
                  <p:pic>
                    <p:nvPicPr>
                      <p:cNvPr id="42" name="Object 4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921977" y="1561651"/>
                        <a:ext cx="6858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2146296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rcptualDecisionNetwork.pdf" descr="percptualDecisionNetwork.pdf">
            <a:extLst>
              <a:ext uri="{FF2B5EF4-FFF2-40B4-BE49-F238E27FC236}">
                <a16:creationId xmlns:a16="http://schemas.microsoft.com/office/drawing/2014/main" id="{4787345A-25FF-824D-9B7E-DBE60C7EFBE0}"/>
              </a:ext>
            </a:extLst>
          </p:cNvPr>
          <p:cNvPicPr>
            <a:picLocks noChangeAspect="1"/>
          </p:cNvPicPr>
          <p:nvPr/>
        </p:nvPicPr>
        <p:blipFill>
          <a:blip r:embed="rId3"/>
          <a:stretch>
            <a:fillRect/>
          </a:stretch>
        </p:blipFill>
        <p:spPr>
          <a:xfrm>
            <a:off x="3305427" y="320826"/>
            <a:ext cx="7833317" cy="6216348"/>
          </a:xfrm>
          <a:prstGeom prst="rect">
            <a:avLst/>
          </a:prstGeom>
          <a:ln w="12700">
            <a:miter lim="400000"/>
          </a:ln>
        </p:spPr>
      </p:pic>
      <p:sp>
        <p:nvSpPr>
          <p:cNvPr id="3" name="Title 2">
            <a:extLst>
              <a:ext uri="{FF2B5EF4-FFF2-40B4-BE49-F238E27FC236}">
                <a16:creationId xmlns:a16="http://schemas.microsoft.com/office/drawing/2014/main" id="{61573606-5B3F-934C-9987-4509484D09B8}"/>
              </a:ext>
            </a:extLst>
          </p:cNvPr>
          <p:cNvSpPr>
            <a:spLocks noGrp="1"/>
          </p:cNvSpPr>
          <p:nvPr>
            <p:ph type="title"/>
          </p:nvPr>
        </p:nvSpPr>
        <p:spPr/>
        <p:txBody>
          <a:bodyPr>
            <a:normAutofit fontScale="90000"/>
          </a:bodyPr>
          <a:lstStyle/>
          <a:p>
            <a:r>
              <a:rPr lang="en-US" dirty="0"/>
              <a:t>How about the brain?</a:t>
            </a:r>
          </a:p>
        </p:txBody>
      </p:sp>
      <p:sp>
        <p:nvSpPr>
          <p:cNvPr id="4" name="Urai, de Gee, Tsetsos &amp; Donner, eLife (2019)">
            <a:extLst>
              <a:ext uri="{FF2B5EF4-FFF2-40B4-BE49-F238E27FC236}">
                <a16:creationId xmlns:a16="http://schemas.microsoft.com/office/drawing/2014/main" id="{DE971590-B996-8479-A578-EEB3D1EE9771}"/>
              </a:ext>
            </a:extLst>
          </p:cNvPr>
          <p:cNvSpPr txBox="1"/>
          <p:nvPr/>
        </p:nvSpPr>
        <p:spPr>
          <a:xfrm>
            <a:off x="2308215" y="6537175"/>
            <a:ext cx="12342350" cy="256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00" tIns="35700" rIns="35700" bIns="35700" anchor="ctr">
            <a:spAutoFit/>
          </a:bodyPr>
          <a:lstStyle>
            <a:lvl1pPr>
              <a:spcBef>
                <a:spcPts val="1800"/>
              </a:spcBef>
              <a:defRPr sz="2100" spc="0">
                <a:solidFill>
                  <a:srgbClr val="CBCBCB"/>
                </a:solidFill>
                <a:latin typeface="Helvetica Neue"/>
                <a:ea typeface="Helvetica Neue"/>
                <a:cs typeface="Helvetica Neue"/>
                <a:sym typeface="Helvetica Neue"/>
              </a:defRPr>
            </a:lvl1pPr>
          </a:lstStyle>
          <a:p>
            <a:r>
              <a:rPr lang="nl-NL" sz="1199">
                <a:solidFill>
                  <a:schemeClr val="tx2">
                    <a:lumMod val="60000"/>
                    <a:lumOff val="40000"/>
                  </a:schemeClr>
                </a:solidFill>
              </a:rPr>
              <a:t>Urai AE, de Gee JW, </a:t>
            </a:r>
            <a:r>
              <a:rPr lang="nl-NL" sz="1199" err="1">
                <a:solidFill>
                  <a:schemeClr val="tx2">
                    <a:lumMod val="60000"/>
                    <a:lumOff val="40000"/>
                  </a:schemeClr>
                </a:solidFill>
              </a:rPr>
              <a:t>Tsetsos</a:t>
            </a:r>
            <a:r>
              <a:rPr lang="nl-NL" sz="1199">
                <a:solidFill>
                  <a:schemeClr val="tx2">
                    <a:lumMod val="60000"/>
                    <a:lumOff val="40000"/>
                  </a:schemeClr>
                </a:solidFill>
              </a:rPr>
              <a:t> K, Donner TH (2019) </a:t>
            </a:r>
            <a:r>
              <a:rPr lang="nl-NL" sz="1199" err="1">
                <a:solidFill>
                  <a:schemeClr val="tx2">
                    <a:lumMod val="60000"/>
                    <a:lumOff val="40000"/>
                  </a:schemeClr>
                </a:solidFill>
              </a:rPr>
              <a:t>Choice</a:t>
            </a:r>
            <a:r>
              <a:rPr lang="nl-NL" sz="1199">
                <a:solidFill>
                  <a:schemeClr val="tx2">
                    <a:lumMod val="60000"/>
                    <a:lumOff val="40000"/>
                  </a:schemeClr>
                </a:solidFill>
              </a:rPr>
              <a:t> </a:t>
            </a:r>
            <a:r>
              <a:rPr lang="nl-NL" sz="1199" err="1">
                <a:solidFill>
                  <a:schemeClr val="tx2">
                    <a:lumMod val="60000"/>
                    <a:lumOff val="40000"/>
                  </a:schemeClr>
                </a:solidFill>
              </a:rPr>
              <a:t>history</a:t>
            </a:r>
            <a:r>
              <a:rPr lang="nl-NL" sz="1199">
                <a:solidFill>
                  <a:schemeClr val="tx2">
                    <a:lumMod val="60000"/>
                    <a:lumOff val="40000"/>
                  </a:schemeClr>
                </a:solidFill>
              </a:rPr>
              <a:t> </a:t>
            </a:r>
            <a:r>
              <a:rPr lang="nl-NL" sz="1199" err="1">
                <a:solidFill>
                  <a:schemeClr val="tx2">
                    <a:lumMod val="60000"/>
                    <a:lumOff val="40000"/>
                  </a:schemeClr>
                </a:solidFill>
              </a:rPr>
              <a:t>biases</a:t>
            </a:r>
            <a:r>
              <a:rPr lang="nl-NL" sz="1199">
                <a:solidFill>
                  <a:schemeClr val="tx2">
                    <a:lumMod val="60000"/>
                    <a:lumOff val="40000"/>
                  </a:schemeClr>
                </a:solidFill>
              </a:rPr>
              <a:t> </a:t>
            </a:r>
            <a:r>
              <a:rPr lang="nl-NL" sz="1199" err="1">
                <a:solidFill>
                  <a:schemeClr val="tx2">
                    <a:lumMod val="60000"/>
                    <a:lumOff val="40000"/>
                  </a:schemeClr>
                </a:solidFill>
              </a:rPr>
              <a:t>subsequent</a:t>
            </a:r>
            <a:r>
              <a:rPr lang="nl-NL" sz="1199">
                <a:solidFill>
                  <a:schemeClr val="tx2">
                    <a:lumMod val="60000"/>
                    <a:lumOff val="40000"/>
                  </a:schemeClr>
                </a:solidFill>
              </a:rPr>
              <a:t> </a:t>
            </a:r>
            <a:r>
              <a:rPr lang="nl-NL" sz="1199" err="1">
                <a:solidFill>
                  <a:schemeClr val="tx2">
                    <a:lumMod val="60000"/>
                    <a:lumOff val="40000"/>
                  </a:schemeClr>
                </a:solidFill>
              </a:rPr>
              <a:t>evidence</a:t>
            </a:r>
            <a:r>
              <a:rPr lang="nl-NL" sz="1199">
                <a:solidFill>
                  <a:schemeClr val="tx2">
                    <a:lumMod val="60000"/>
                    <a:lumOff val="40000"/>
                  </a:schemeClr>
                </a:solidFill>
              </a:rPr>
              <a:t> </a:t>
            </a:r>
            <a:r>
              <a:rPr lang="nl-NL" sz="1199" err="1">
                <a:solidFill>
                  <a:schemeClr val="tx2">
                    <a:lumMod val="60000"/>
                    <a:lumOff val="40000"/>
                  </a:schemeClr>
                </a:solidFill>
              </a:rPr>
              <a:t>accumulation</a:t>
            </a:r>
            <a:r>
              <a:rPr lang="nl-NL" sz="1199">
                <a:solidFill>
                  <a:schemeClr val="tx2">
                    <a:lumMod val="60000"/>
                    <a:lumOff val="40000"/>
                  </a:schemeClr>
                </a:solidFill>
              </a:rPr>
              <a:t>. </a:t>
            </a:r>
            <a:r>
              <a:rPr lang="nl-NL" sz="1199" err="1">
                <a:solidFill>
                  <a:schemeClr val="tx2">
                    <a:lumMod val="60000"/>
                    <a:lumOff val="40000"/>
                  </a:schemeClr>
                </a:solidFill>
              </a:rPr>
              <a:t>eLife</a:t>
            </a:r>
            <a:r>
              <a:rPr lang="nl-NL" sz="1199">
                <a:solidFill>
                  <a:schemeClr val="tx2">
                    <a:lumMod val="60000"/>
                    <a:lumOff val="40000"/>
                  </a:schemeClr>
                </a:solidFill>
              </a:rPr>
              <a:t> 8:e46331.</a:t>
            </a:r>
          </a:p>
        </p:txBody>
      </p:sp>
      <p:sp>
        <p:nvSpPr>
          <p:cNvPr id="5" name="Rounded Rectangle 4">
            <a:extLst>
              <a:ext uri="{FF2B5EF4-FFF2-40B4-BE49-F238E27FC236}">
                <a16:creationId xmlns:a16="http://schemas.microsoft.com/office/drawing/2014/main" id="{499DF77B-85A9-9FBE-BA6E-78CF2E97058B}"/>
              </a:ext>
            </a:extLst>
          </p:cNvPr>
          <p:cNvSpPr/>
          <p:nvPr/>
        </p:nvSpPr>
        <p:spPr>
          <a:xfrm>
            <a:off x="9523215" y="1296511"/>
            <a:ext cx="1615529" cy="91392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L" sz="1799"/>
          </a:p>
        </p:txBody>
      </p:sp>
    </p:spTree>
    <p:extLst>
      <p:ext uri="{BB962C8B-B14F-4D97-AF65-F5344CB8AC3E}">
        <p14:creationId xmlns:p14="http://schemas.microsoft.com/office/powerpoint/2010/main" val="3731389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967C27-BDC7-70ED-8B96-0C091212944E}"/>
              </a:ext>
            </a:extLst>
          </p:cNvPr>
          <p:cNvSpPr txBox="1"/>
          <p:nvPr/>
        </p:nvSpPr>
        <p:spPr>
          <a:xfrm>
            <a:off x="826035" y="6397916"/>
            <a:ext cx="13154801" cy="230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Gold JI, </a:t>
            </a:r>
            <a:r>
              <a:rPr lang="en-US" sz="900" dirty="0" err="1"/>
              <a:t>Shadlen</a:t>
            </a:r>
            <a:r>
              <a:rPr lang="en-US" sz="900" dirty="0"/>
              <a:t> MN (2002) </a:t>
            </a:r>
            <a:r>
              <a:rPr lang="en-US" sz="900" dirty="0" err="1"/>
              <a:t>Banburismus</a:t>
            </a:r>
            <a:r>
              <a:rPr lang="en-US" sz="900" dirty="0"/>
              <a:t> and the Brain. Neuron 36:299–308.</a:t>
            </a:r>
          </a:p>
        </p:txBody>
      </p:sp>
      <p:pic>
        <p:nvPicPr>
          <p:cNvPr id="2050" name="Picture 2" descr="Figure thumbnail gr2">
            <a:extLst>
              <a:ext uri="{FF2B5EF4-FFF2-40B4-BE49-F238E27FC236}">
                <a16:creationId xmlns:a16="http://schemas.microsoft.com/office/drawing/2014/main" id="{832BD4C1-D6D8-628F-4D0E-803DAF318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45" y="844449"/>
            <a:ext cx="11161312" cy="516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541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9B95E4-14C3-7242-9353-A7431A1DE828}"/>
              </a:ext>
            </a:extLst>
          </p:cNvPr>
          <p:cNvGrpSpPr/>
          <p:nvPr/>
        </p:nvGrpSpPr>
        <p:grpSpPr>
          <a:xfrm>
            <a:off x="2985131" y="1852392"/>
            <a:ext cx="3210288" cy="4275628"/>
            <a:chOff x="243305" y="2072322"/>
            <a:chExt cx="3210288" cy="4275628"/>
          </a:xfrm>
        </p:grpSpPr>
        <p:pic>
          <p:nvPicPr>
            <p:cNvPr id="3" name="Picture 2">
              <a:extLst>
                <a:ext uri="{FF2B5EF4-FFF2-40B4-BE49-F238E27FC236}">
                  <a16:creationId xmlns:a16="http://schemas.microsoft.com/office/drawing/2014/main" id="{44EFD582-97AE-8C45-A637-52020C85F0BE}"/>
                </a:ext>
              </a:extLst>
            </p:cNvPr>
            <p:cNvPicPr>
              <a:picLocks noChangeAspect="1"/>
            </p:cNvPicPr>
            <p:nvPr/>
          </p:nvPicPr>
          <p:blipFill>
            <a:blip r:embed="rId2"/>
            <a:stretch>
              <a:fillRect/>
            </a:stretch>
          </p:blipFill>
          <p:spPr>
            <a:xfrm>
              <a:off x="243305" y="3545005"/>
              <a:ext cx="3063240" cy="1988820"/>
            </a:xfrm>
            <a:prstGeom prst="rect">
              <a:avLst/>
            </a:prstGeom>
          </p:spPr>
        </p:pic>
        <p:pic>
          <p:nvPicPr>
            <p:cNvPr id="4" name="Picture 3">
              <a:extLst>
                <a:ext uri="{FF2B5EF4-FFF2-40B4-BE49-F238E27FC236}">
                  <a16:creationId xmlns:a16="http://schemas.microsoft.com/office/drawing/2014/main" id="{8519BE46-5099-0D41-9228-5470BDC84334}"/>
                </a:ext>
              </a:extLst>
            </p:cNvPr>
            <p:cNvPicPr>
              <a:picLocks noChangeAspect="1"/>
            </p:cNvPicPr>
            <p:nvPr/>
          </p:nvPicPr>
          <p:blipFill>
            <a:blip r:embed="rId3"/>
            <a:stretch>
              <a:fillRect/>
            </a:stretch>
          </p:blipFill>
          <p:spPr>
            <a:xfrm>
              <a:off x="1066800" y="2072322"/>
              <a:ext cx="1752600" cy="1470660"/>
            </a:xfrm>
            <a:prstGeom prst="rect">
              <a:avLst/>
            </a:prstGeom>
          </p:spPr>
        </p:pic>
        <p:sp>
          <p:nvSpPr>
            <p:cNvPr id="5" name="TextBox 4">
              <a:extLst>
                <a:ext uri="{FF2B5EF4-FFF2-40B4-BE49-F238E27FC236}">
                  <a16:creationId xmlns:a16="http://schemas.microsoft.com/office/drawing/2014/main" id="{DE507131-DD29-7544-8ACB-E6579392A654}"/>
                </a:ext>
              </a:extLst>
            </p:cNvPr>
            <p:cNvSpPr txBox="1"/>
            <p:nvPr/>
          </p:nvSpPr>
          <p:spPr>
            <a:xfrm>
              <a:off x="604248" y="5459558"/>
              <a:ext cx="2849345" cy="369332"/>
            </a:xfrm>
            <a:prstGeom prst="rect">
              <a:avLst/>
            </a:prstGeom>
            <a:noFill/>
          </p:spPr>
          <p:txBody>
            <a:bodyPr wrap="square" rtlCol="0">
              <a:spAutoFit/>
            </a:bodyPr>
            <a:lstStyle/>
            <a:p>
              <a:r>
                <a:rPr lang="en-GB" dirty="0"/>
                <a:t>-1000	-500	   0</a:t>
              </a:r>
            </a:p>
          </p:txBody>
        </p:sp>
        <p:sp>
          <p:nvSpPr>
            <p:cNvPr id="6" name="TextBox 5">
              <a:extLst>
                <a:ext uri="{FF2B5EF4-FFF2-40B4-BE49-F238E27FC236}">
                  <a16:creationId xmlns:a16="http://schemas.microsoft.com/office/drawing/2014/main" id="{41AD3C5C-ED4F-5D49-8B71-F93082238989}"/>
                </a:ext>
              </a:extLst>
            </p:cNvPr>
            <p:cNvSpPr txBox="1"/>
            <p:nvPr/>
          </p:nvSpPr>
          <p:spPr>
            <a:xfrm>
              <a:off x="334209" y="5978618"/>
              <a:ext cx="3063240" cy="369332"/>
            </a:xfrm>
            <a:prstGeom prst="rect">
              <a:avLst/>
            </a:prstGeom>
            <a:noFill/>
          </p:spPr>
          <p:txBody>
            <a:bodyPr wrap="square" rtlCol="0">
              <a:spAutoFit/>
            </a:bodyPr>
            <a:lstStyle/>
            <a:p>
              <a:pPr algn="ctr"/>
              <a:r>
                <a:rPr lang="en-GB" dirty="0"/>
                <a:t>Time from response (</a:t>
              </a:r>
              <a:r>
                <a:rPr lang="en-GB" dirty="0" err="1"/>
                <a:t>s</a:t>
              </a:r>
              <a:r>
                <a:rPr lang="en-GB" dirty="0"/>
                <a:t>)</a:t>
              </a:r>
            </a:p>
          </p:txBody>
        </p:sp>
      </p:grpSp>
      <p:pic>
        <p:nvPicPr>
          <p:cNvPr id="7" name="12467013881151890449Human_Brain_sketch_with_eyes_and_cerebrellum.svg.med.png" descr="12467013881151890449Human_Brain_sketch_with_eyes_and_cerebrellum.svg.med.png">
            <a:extLst>
              <a:ext uri="{FF2B5EF4-FFF2-40B4-BE49-F238E27FC236}">
                <a16:creationId xmlns:a16="http://schemas.microsoft.com/office/drawing/2014/main" id="{FCCA8875-75E6-0746-82BB-219DC5FD1CDA}"/>
              </a:ext>
            </a:extLst>
          </p:cNvPr>
          <p:cNvPicPr>
            <a:picLocks noChangeAspect="1"/>
          </p:cNvPicPr>
          <p:nvPr/>
        </p:nvPicPr>
        <p:blipFill>
          <a:blip r:embed="rId4"/>
          <a:stretch>
            <a:fillRect/>
          </a:stretch>
        </p:blipFill>
        <p:spPr>
          <a:xfrm>
            <a:off x="6527561" y="2422517"/>
            <a:ext cx="3349654" cy="2590400"/>
          </a:xfrm>
          <a:prstGeom prst="rect">
            <a:avLst/>
          </a:prstGeom>
          <a:ln w="12700">
            <a:miter lim="400000"/>
          </a:ln>
        </p:spPr>
      </p:pic>
      <p:sp>
        <p:nvSpPr>
          <p:cNvPr id="8" name="Rounded Rectangle">
            <a:extLst>
              <a:ext uri="{FF2B5EF4-FFF2-40B4-BE49-F238E27FC236}">
                <a16:creationId xmlns:a16="http://schemas.microsoft.com/office/drawing/2014/main" id="{6C480CB3-9B18-1E49-8CCC-702AD5460110}"/>
              </a:ext>
            </a:extLst>
          </p:cNvPr>
          <p:cNvSpPr/>
          <p:nvPr/>
        </p:nvSpPr>
        <p:spPr>
          <a:xfrm>
            <a:off x="8901449" y="3505054"/>
            <a:ext cx="397429" cy="338340"/>
          </a:xfrm>
          <a:prstGeom prst="roundRect">
            <a:avLst>
              <a:gd name="adj" fmla="val 48161"/>
            </a:avLst>
          </a:prstGeom>
          <a:blipFill>
            <a:blip r:embed="rId5"/>
          </a:blipFill>
          <a:ln w="12700">
            <a:miter lim="400000"/>
          </a:ln>
        </p:spPr>
        <p:txBody>
          <a:bodyPr lIns="35700" tIns="35700" rIns="35700" bIns="35700" anchor="ctr"/>
          <a:lstStyle/>
          <a:p>
            <a:pPr>
              <a:defRPr sz="2400">
                <a:solidFill>
                  <a:srgbClr val="FFFFFF"/>
                </a:solidFill>
              </a:defRPr>
            </a:pPr>
            <a:endParaRPr sz="1687"/>
          </a:p>
        </p:txBody>
      </p:sp>
      <p:sp>
        <p:nvSpPr>
          <p:cNvPr id="9" name="Rounded Rectangle">
            <a:extLst>
              <a:ext uri="{FF2B5EF4-FFF2-40B4-BE49-F238E27FC236}">
                <a16:creationId xmlns:a16="http://schemas.microsoft.com/office/drawing/2014/main" id="{36660066-27B2-D348-87CF-63813C9C6381}"/>
              </a:ext>
            </a:extLst>
          </p:cNvPr>
          <p:cNvSpPr/>
          <p:nvPr/>
        </p:nvSpPr>
        <p:spPr>
          <a:xfrm>
            <a:off x="8686808" y="2615101"/>
            <a:ext cx="397429" cy="338339"/>
          </a:xfrm>
          <a:prstGeom prst="roundRect">
            <a:avLst>
              <a:gd name="adj" fmla="val 48161"/>
            </a:avLst>
          </a:prstGeom>
          <a:blipFill>
            <a:blip r:embed="rId6"/>
          </a:blipFill>
          <a:ln w="12700">
            <a:miter lim="400000"/>
          </a:ln>
        </p:spPr>
        <p:txBody>
          <a:bodyPr lIns="35700" tIns="35700" rIns="35700" bIns="35700" anchor="ctr"/>
          <a:lstStyle/>
          <a:p>
            <a:pPr>
              <a:defRPr sz="2400">
                <a:solidFill>
                  <a:srgbClr val="FFFFFF"/>
                </a:solidFill>
              </a:defRPr>
            </a:pPr>
            <a:endParaRPr sz="1687"/>
          </a:p>
        </p:txBody>
      </p:sp>
      <p:sp>
        <p:nvSpPr>
          <p:cNvPr id="10" name="TextBox 9">
            <a:extLst>
              <a:ext uri="{FF2B5EF4-FFF2-40B4-BE49-F238E27FC236}">
                <a16:creationId xmlns:a16="http://schemas.microsoft.com/office/drawing/2014/main" id="{1FA96325-FA29-6943-BDA0-11FDE94CE333}"/>
              </a:ext>
            </a:extLst>
          </p:cNvPr>
          <p:cNvSpPr txBox="1"/>
          <p:nvPr/>
        </p:nvSpPr>
        <p:spPr>
          <a:xfrm>
            <a:off x="2279576" y="527539"/>
            <a:ext cx="5879685" cy="523220"/>
          </a:xfrm>
          <a:prstGeom prst="rect">
            <a:avLst/>
          </a:prstGeom>
          <a:noFill/>
        </p:spPr>
        <p:txBody>
          <a:bodyPr wrap="square" rtlCol="0">
            <a:spAutoFit/>
          </a:bodyPr>
          <a:lstStyle/>
          <a:p>
            <a:pPr algn="ctr"/>
            <a:r>
              <a:rPr lang="es-ES" sz="2800" dirty="0"/>
              <a:t>LATERAL INTRAPARIETAL CORTEX  (LIP)</a:t>
            </a:r>
          </a:p>
        </p:txBody>
      </p:sp>
      <p:cxnSp>
        <p:nvCxnSpPr>
          <p:cNvPr id="12" name="Straight Arrow Connector 11">
            <a:extLst>
              <a:ext uri="{FF2B5EF4-FFF2-40B4-BE49-F238E27FC236}">
                <a16:creationId xmlns:a16="http://schemas.microsoft.com/office/drawing/2014/main" id="{41F40A12-FA10-3C41-9B7D-2C710AB94816}"/>
              </a:ext>
            </a:extLst>
          </p:cNvPr>
          <p:cNvCxnSpPr/>
          <p:nvPr/>
        </p:nvCxnSpPr>
        <p:spPr>
          <a:xfrm>
            <a:off x="7236069" y="1195754"/>
            <a:ext cx="1415562" cy="141556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551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p:cNvGrpSpPr/>
          <p:nvPr/>
        </p:nvGrpSpPr>
        <p:grpSpPr>
          <a:xfrm>
            <a:off x="7100997" y="3290252"/>
            <a:ext cx="2001390" cy="1727870"/>
            <a:chOff x="0" y="-19719"/>
            <a:chExt cx="2847900" cy="2458694"/>
          </a:xfrm>
        </p:grpSpPr>
        <p:pic>
          <p:nvPicPr>
            <p:cNvPr id="200" name="legend.png" descr="legend.png"/>
            <p:cNvPicPr>
              <a:picLocks noChangeAspect="1"/>
            </p:cNvPicPr>
            <p:nvPr/>
          </p:nvPicPr>
          <p:blipFill>
            <a:blip r:embed="rId3"/>
            <a:stretch>
              <a:fillRect/>
            </a:stretch>
          </p:blipFill>
          <p:spPr>
            <a:xfrm>
              <a:off x="0" y="596763"/>
              <a:ext cx="1017297" cy="1827368"/>
            </a:xfrm>
            <a:prstGeom prst="rect">
              <a:avLst/>
            </a:prstGeom>
            <a:ln w="12700" cap="flat">
              <a:noFill/>
              <a:miter lim="400000"/>
            </a:ln>
            <a:effectLst/>
          </p:spPr>
        </p:pic>
        <p:sp>
          <p:nvSpPr>
            <p:cNvPr id="201" name="Evidence"/>
            <p:cNvSpPr txBox="1"/>
            <p:nvPr/>
          </p:nvSpPr>
          <p:spPr>
            <a:xfrm>
              <a:off x="77128" y="-19719"/>
              <a:ext cx="1860337" cy="68714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00" tIns="35700" rIns="35700" bIns="35700" numCol="1" anchor="ctr">
              <a:spAutoFit/>
            </a:bodyPr>
            <a:lstStyle/>
            <a:p>
              <a:r>
                <a:rPr sz="2671"/>
                <a:t>Evidence</a:t>
              </a:r>
            </a:p>
          </p:txBody>
        </p:sp>
        <p:sp>
          <p:nvSpPr>
            <p:cNvPr id="202" name="high…"/>
            <p:cNvSpPr txBox="1"/>
            <p:nvPr/>
          </p:nvSpPr>
          <p:spPr>
            <a:xfrm>
              <a:off x="1012641" y="581919"/>
              <a:ext cx="1835259" cy="1857056"/>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00" tIns="35700" rIns="35700" bIns="35700" numCol="1" anchor="ctr">
              <a:spAutoFit/>
            </a:bodyPr>
            <a:lstStyle/>
            <a:p>
              <a:pPr algn="l">
                <a:defRPr i="1">
                  <a:latin typeface="Helvetica"/>
                  <a:ea typeface="Helvetica"/>
                  <a:cs typeface="Helvetica"/>
                  <a:sym typeface="Helvetica"/>
                </a:defRPr>
              </a:pPr>
              <a:r>
                <a:rPr sz="2671"/>
                <a:t>high</a:t>
              </a:r>
            </a:p>
            <a:p>
              <a:pPr algn="l">
                <a:defRPr i="1">
                  <a:latin typeface="Helvetica"/>
                  <a:ea typeface="Helvetica"/>
                  <a:cs typeface="Helvetica"/>
                  <a:sym typeface="Helvetica"/>
                </a:defRPr>
              </a:pPr>
              <a:r>
                <a:rPr sz="2671"/>
                <a:t>medium</a:t>
              </a:r>
            </a:p>
            <a:p>
              <a:pPr algn="l">
                <a:defRPr i="1">
                  <a:latin typeface="Helvetica"/>
                  <a:ea typeface="Helvetica"/>
                  <a:cs typeface="Helvetica"/>
                  <a:sym typeface="Helvetica"/>
                </a:defRPr>
              </a:pPr>
              <a:r>
                <a:rPr sz="2671"/>
                <a:t>low</a:t>
              </a:r>
            </a:p>
          </p:txBody>
        </p:sp>
      </p:grpSp>
      <p:pic>
        <p:nvPicPr>
          <p:cNvPr id="204" name="LIP.png" descr="LIP.png"/>
          <p:cNvPicPr>
            <a:picLocks noChangeAspect="1"/>
          </p:cNvPicPr>
          <p:nvPr/>
        </p:nvPicPr>
        <p:blipFill>
          <a:blip r:embed="rId4"/>
          <a:stretch>
            <a:fillRect/>
          </a:stretch>
        </p:blipFill>
        <p:spPr>
          <a:xfrm>
            <a:off x="1714817" y="-258022"/>
            <a:ext cx="4908939" cy="6994316"/>
          </a:xfrm>
          <a:prstGeom prst="rect">
            <a:avLst/>
          </a:prstGeom>
          <a:ln w="12700">
            <a:miter lim="400000"/>
          </a:ln>
        </p:spPr>
      </p:pic>
      <p:pic>
        <p:nvPicPr>
          <p:cNvPr id="205" name="12467013881151890449Human_Brain_sketch_with_eyes_and_cerebrellum.svg.med.png" descr="12467013881151890449Human_Brain_sketch_with_eyes_and_cerebrellum.svg.med.png"/>
          <p:cNvPicPr>
            <a:picLocks noChangeAspect="1"/>
          </p:cNvPicPr>
          <p:nvPr/>
        </p:nvPicPr>
        <p:blipFill>
          <a:blip r:embed="rId5"/>
          <a:stretch>
            <a:fillRect/>
          </a:stretch>
        </p:blipFill>
        <p:spPr>
          <a:xfrm>
            <a:off x="6483599" y="259609"/>
            <a:ext cx="3349654" cy="2590400"/>
          </a:xfrm>
          <a:prstGeom prst="rect">
            <a:avLst/>
          </a:prstGeom>
          <a:ln w="12700">
            <a:miter lim="400000"/>
          </a:ln>
        </p:spPr>
      </p:pic>
      <p:sp>
        <p:nvSpPr>
          <p:cNvPr id="206" name="Rounded Rectangle"/>
          <p:cNvSpPr/>
          <p:nvPr/>
        </p:nvSpPr>
        <p:spPr>
          <a:xfrm>
            <a:off x="8857487" y="1342146"/>
            <a:ext cx="397429" cy="338340"/>
          </a:xfrm>
          <a:prstGeom prst="roundRect">
            <a:avLst>
              <a:gd name="adj" fmla="val 48161"/>
            </a:avLst>
          </a:prstGeom>
          <a:blipFill>
            <a:blip r:embed="rId6"/>
          </a:blipFill>
          <a:ln w="12700">
            <a:miter lim="400000"/>
          </a:ln>
        </p:spPr>
        <p:txBody>
          <a:bodyPr lIns="35700" tIns="35700" rIns="35700" bIns="35700" anchor="ctr"/>
          <a:lstStyle/>
          <a:p>
            <a:pPr>
              <a:defRPr sz="2400">
                <a:solidFill>
                  <a:srgbClr val="FFFFFF"/>
                </a:solidFill>
              </a:defRPr>
            </a:pPr>
            <a:endParaRPr sz="1687"/>
          </a:p>
        </p:txBody>
      </p:sp>
      <p:sp>
        <p:nvSpPr>
          <p:cNvPr id="207" name="Rounded Rectangle"/>
          <p:cNvSpPr/>
          <p:nvPr/>
        </p:nvSpPr>
        <p:spPr>
          <a:xfrm>
            <a:off x="8642846" y="452193"/>
            <a:ext cx="397429" cy="338339"/>
          </a:xfrm>
          <a:prstGeom prst="roundRect">
            <a:avLst>
              <a:gd name="adj" fmla="val 48161"/>
            </a:avLst>
          </a:prstGeom>
          <a:blipFill>
            <a:blip r:embed="rId7"/>
          </a:blipFill>
          <a:ln w="12700">
            <a:miter lim="400000"/>
          </a:ln>
        </p:spPr>
        <p:txBody>
          <a:bodyPr lIns="35700" tIns="35700" rIns="35700" bIns="35700" anchor="ctr"/>
          <a:lstStyle/>
          <a:p>
            <a:pPr>
              <a:defRPr sz="2400">
                <a:solidFill>
                  <a:srgbClr val="FFFFFF"/>
                </a:solidFill>
              </a:defRPr>
            </a:pPr>
            <a:endParaRPr sz="1687"/>
          </a:p>
        </p:txBody>
      </p:sp>
      <p:sp>
        <p:nvSpPr>
          <p:cNvPr id="208" name="Line"/>
          <p:cNvSpPr/>
          <p:nvPr/>
        </p:nvSpPr>
        <p:spPr>
          <a:xfrm flipH="1" flipV="1">
            <a:off x="8883747" y="846468"/>
            <a:ext cx="148232" cy="455846"/>
          </a:xfrm>
          <a:prstGeom prst="line">
            <a:avLst/>
          </a:prstGeom>
          <a:ln w="63500">
            <a:solidFill>
              <a:srgbClr val="000000"/>
            </a:solidFill>
            <a:miter lim="400000"/>
            <a:tailEnd type="triangle"/>
          </a:ln>
        </p:spPr>
        <p:txBody>
          <a:bodyPr lIns="35700" tIns="35700" rIns="35700" bIns="35700" anchor="ctr"/>
          <a:lstStyle/>
          <a:p>
            <a:pPr>
              <a:defRPr sz="2400"/>
            </a:pPr>
            <a:endParaRPr sz="1687"/>
          </a:p>
        </p:txBody>
      </p:sp>
      <p:sp>
        <p:nvSpPr>
          <p:cNvPr id="12" name="TextBox 11">
            <a:extLst>
              <a:ext uri="{FF2B5EF4-FFF2-40B4-BE49-F238E27FC236}">
                <a16:creationId xmlns:a16="http://schemas.microsoft.com/office/drawing/2014/main" id="{C4E2188F-93CE-2312-E80B-7FB49A4A4263}"/>
              </a:ext>
            </a:extLst>
          </p:cNvPr>
          <p:cNvSpPr txBox="1"/>
          <p:nvPr/>
        </p:nvSpPr>
        <p:spPr>
          <a:xfrm>
            <a:off x="8364783" y="6168046"/>
            <a:ext cx="13154801" cy="3999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99"/>
              <a:t>Gold JI, </a:t>
            </a:r>
            <a:r>
              <a:rPr lang="en-US" sz="999" err="1"/>
              <a:t>Shadlen</a:t>
            </a:r>
            <a:r>
              <a:rPr lang="en-US" sz="999"/>
              <a:t> MN (2007) The Neural Basis of Decision Making. </a:t>
            </a:r>
          </a:p>
          <a:p>
            <a:r>
              <a:rPr lang="en-US" sz="999"/>
              <a:t>Annual Review of Neuroscience 30:535–574.</a:t>
            </a:r>
          </a:p>
        </p:txBody>
      </p:sp>
    </p:spTree>
    <p:extLst>
      <p:ext uri="{BB962C8B-B14F-4D97-AF65-F5344CB8AC3E}">
        <p14:creationId xmlns:p14="http://schemas.microsoft.com/office/powerpoint/2010/main" val="332962139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advAuto="0"/>
      <p:bldP spid="204"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967C27-BDC7-70ED-8B96-0C091212944E}"/>
              </a:ext>
            </a:extLst>
          </p:cNvPr>
          <p:cNvSpPr txBox="1"/>
          <p:nvPr/>
        </p:nvSpPr>
        <p:spPr>
          <a:xfrm>
            <a:off x="342193" y="5495102"/>
            <a:ext cx="2550594" cy="369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Gold JI, </a:t>
            </a:r>
            <a:r>
              <a:rPr lang="en-US" sz="900" dirty="0" err="1"/>
              <a:t>Shadlen</a:t>
            </a:r>
            <a:r>
              <a:rPr lang="en-US" sz="900" dirty="0"/>
              <a:t> MN (2002) </a:t>
            </a:r>
            <a:r>
              <a:rPr lang="en-US" sz="900" dirty="0" err="1"/>
              <a:t>Banburismus</a:t>
            </a:r>
            <a:r>
              <a:rPr lang="en-US" sz="900" dirty="0"/>
              <a:t> and the Brain. Neuron 36:299–308.</a:t>
            </a:r>
          </a:p>
        </p:txBody>
      </p:sp>
      <p:pic>
        <p:nvPicPr>
          <p:cNvPr id="4098" name="Picture 2" descr="Figure thumbnail gr4">
            <a:extLst>
              <a:ext uri="{FF2B5EF4-FFF2-40B4-BE49-F238E27FC236}">
                <a16:creationId xmlns:a16="http://schemas.microsoft.com/office/drawing/2014/main" id="{957461D6-E60B-4088-9C30-EEFA48E36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251" y="401627"/>
            <a:ext cx="5126403" cy="618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898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AA48B-4371-EF4D-964D-AA240D7EBFEF}"/>
              </a:ext>
            </a:extLst>
          </p:cNvPr>
          <p:cNvPicPr>
            <a:picLocks noChangeAspect="1"/>
          </p:cNvPicPr>
          <p:nvPr/>
        </p:nvPicPr>
        <p:blipFill rotWithShape="1">
          <a:blip r:embed="rId3"/>
          <a:srcRect l="-3229" r="-1281"/>
          <a:stretch/>
        </p:blipFill>
        <p:spPr>
          <a:xfrm>
            <a:off x="-149147" y="164985"/>
            <a:ext cx="12261814" cy="6691230"/>
          </a:xfrm>
          <a:prstGeom prst="rect">
            <a:avLst/>
          </a:prstGeom>
        </p:spPr>
      </p:pic>
      <p:sp>
        <p:nvSpPr>
          <p:cNvPr id="4" name="TextBox 3">
            <a:extLst>
              <a:ext uri="{FF2B5EF4-FFF2-40B4-BE49-F238E27FC236}">
                <a16:creationId xmlns:a16="http://schemas.microsoft.com/office/drawing/2014/main" id="{6068D2E8-A894-E5F4-2308-BF690C600617}"/>
              </a:ext>
            </a:extLst>
          </p:cNvPr>
          <p:cNvSpPr txBox="1"/>
          <p:nvPr/>
        </p:nvSpPr>
        <p:spPr>
          <a:xfrm>
            <a:off x="1831022" y="83385"/>
            <a:ext cx="11547107" cy="210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00" tIns="35700" rIns="35700" bIns="35700" numCol="1" spcCol="38100" rtlCol="0" anchor="ctr">
            <a:spAutoFit/>
          </a:bodyPr>
          <a:lstStyle/>
          <a:p>
            <a:r>
              <a:rPr lang="nl-NL" sz="900" dirty="0">
                <a:solidFill>
                  <a:schemeClr val="tx2">
                    <a:lumMod val="60000"/>
                    <a:lumOff val="40000"/>
                  </a:schemeClr>
                </a:solidFill>
              </a:rPr>
              <a:t>O’Connell RG, </a:t>
            </a:r>
            <a:r>
              <a:rPr lang="nl-NL" sz="900" dirty="0" err="1">
                <a:solidFill>
                  <a:schemeClr val="tx2">
                    <a:lumMod val="60000"/>
                    <a:lumOff val="40000"/>
                  </a:schemeClr>
                </a:solidFill>
              </a:rPr>
              <a:t>Shadlen</a:t>
            </a:r>
            <a:r>
              <a:rPr lang="nl-NL" sz="900" dirty="0">
                <a:solidFill>
                  <a:schemeClr val="tx2">
                    <a:lumMod val="60000"/>
                    <a:lumOff val="40000"/>
                  </a:schemeClr>
                </a:solidFill>
              </a:rPr>
              <a:t> MN, Wong-Lin K, Kelly SP (2018) </a:t>
            </a:r>
            <a:r>
              <a:rPr lang="nl-NL" sz="900" dirty="0" err="1">
                <a:solidFill>
                  <a:schemeClr val="tx2">
                    <a:lumMod val="60000"/>
                    <a:lumOff val="40000"/>
                  </a:schemeClr>
                </a:solidFill>
              </a:rPr>
              <a:t>Bridging</a:t>
            </a:r>
            <a:r>
              <a:rPr lang="nl-NL" sz="900" dirty="0">
                <a:solidFill>
                  <a:schemeClr val="tx2">
                    <a:lumMod val="60000"/>
                    <a:lumOff val="40000"/>
                  </a:schemeClr>
                </a:solidFill>
              </a:rPr>
              <a:t> </a:t>
            </a:r>
            <a:r>
              <a:rPr lang="nl-NL" sz="900" dirty="0" err="1">
                <a:solidFill>
                  <a:schemeClr val="tx2">
                    <a:lumMod val="60000"/>
                    <a:lumOff val="40000"/>
                  </a:schemeClr>
                </a:solidFill>
              </a:rPr>
              <a:t>Neural</a:t>
            </a:r>
            <a:r>
              <a:rPr lang="nl-NL" sz="900" dirty="0">
                <a:solidFill>
                  <a:schemeClr val="tx2">
                    <a:lumMod val="60000"/>
                    <a:lumOff val="40000"/>
                  </a:schemeClr>
                </a:solidFill>
              </a:rPr>
              <a:t> </a:t>
            </a:r>
            <a:r>
              <a:rPr lang="nl-NL" sz="900" dirty="0" err="1">
                <a:solidFill>
                  <a:schemeClr val="tx2">
                    <a:lumMod val="60000"/>
                    <a:lumOff val="40000"/>
                  </a:schemeClr>
                </a:solidFill>
              </a:rPr>
              <a:t>and</a:t>
            </a:r>
            <a:r>
              <a:rPr lang="nl-NL" sz="900" dirty="0">
                <a:solidFill>
                  <a:schemeClr val="tx2">
                    <a:lumMod val="60000"/>
                    <a:lumOff val="40000"/>
                  </a:schemeClr>
                </a:solidFill>
              </a:rPr>
              <a:t> </a:t>
            </a:r>
            <a:r>
              <a:rPr lang="nl-NL" sz="900" dirty="0" err="1">
                <a:solidFill>
                  <a:schemeClr val="tx2">
                    <a:lumMod val="60000"/>
                    <a:lumOff val="40000"/>
                  </a:schemeClr>
                </a:solidFill>
              </a:rPr>
              <a:t>Computational</a:t>
            </a:r>
            <a:r>
              <a:rPr lang="nl-NL" sz="900" dirty="0">
                <a:solidFill>
                  <a:schemeClr val="tx2">
                    <a:lumMod val="60000"/>
                    <a:lumOff val="40000"/>
                  </a:schemeClr>
                </a:solidFill>
              </a:rPr>
              <a:t> Viewpoints on </a:t>
            </a:r>
            <a:r>
              <a:rPr lang="nl-NL" sz="900" dirty="0" err="1">
                <a:solidFill>
                  <a:schemeClr val="tx2">
                    <a:lumMod val="60000"/>
                    <a:lumOff val="40000"/>
                  </a:schemeClr>
                </a:solidFill>
              </a:rPr>
              <a:t>Perceptual</a:t>
            </a:r>
            <a:r>
              <a:rPr lang="nl-NL" sz="900" dirty="0">
                <a:solidFill>
                  <a:schemeClr val="tx2">
                    <a:lumMod val="60000"/>
                    <a:lumOff val="40000"/>
                  </a:schemeClr>
                </a:solidFill>
              </a:rPr>
              <a:t> </a:t>
            </a:r>
            <a:r>
              <a:rPr lang="nl-NL" sz="900" dirty="0" err="1">
                <a:solidFill>
                  <a:schemeClr val="tx2">
                    <a:lumMod val="60000"/>
                    <a:lumOff val="40000"/>
                  </a:schemeClr>
                </a:solidFill>
              </a:rPr>
              <a:t>Decision</a:t>
            </a:r>
            <a:r>
              <a:rPr lang="nl-NL" sz="900" dirty="0">
                <a:solidFill>
                  <a:schemeClr val="tx2">
                    <a:lumMod val="60000"/>
                    <a:lumOff val="40000"/>
                  </a:schemeClr>
                </a:solidFill>
              </a:rPr>
              <a:t>-Making. Trends in </a:t>
            </a:r>
            <a:r>
              <a:rPr lang="nl-NL" sz="900" dirty="0" err="1">
                <a:solidFill>
                  <a:schemeClr val="tx2">
                    <a:lumMod val="60000"/>
                    <a:lumOff val="40000"/>
                  </a:schemeClr>
                </a:solidFill>
              </a:rPr>
              <a:t>Neurosciences</a:t>
            </a:r>
            <a:r>
              <a:rPr lang="nl-NL" sz="900" dirty="0">
                <a:solidFill>
                  <a:schemeClr val="tx2">
                    <a:lumMod val="60000"/>
                    <a:lumOff val="40000"/>
                  </a:schemeClr>
                </a:solidFill>
              </a:rPr>
              <a:t> 41:838–852.</a:t>
            </a:r>
          </a:p>
        </p:txBody>
      </p:sp>
    </p:spTree>
    <p:extLst>
      <p:ext uri="{BB962C8B-B14F-4D97-AF65-F5344CB8AC3E}">
        <p14:creationId xmlns:p14="http://schemas.microsoft.com/office/powerpoint/2010/main" val="1173412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4F16-5BBD-D540-ABB2-06DC73BF355D}"/>
              </a:ext>
            </a:extLst>
          </p:cNvPr>
          <p:cNvSpPr>
            <a:spLocks noGrp="1"/>
          </p:cNvSpPr>
          <p:nvPr>
            <p:ph type="title"/>
          </p:nvPr>
        </p:nvSpPr>
        <p:spPr>
          <a:xfrm>
            <a:off x="838200" y="2907603"/>
            <a:ext cx="10515600" cy="1325563"/>
          </a:xfrm>
        </p:spPr>
        <p:txBody>
          <a:bodyPr/>
          <a:lstStyle/>
          <a:p>
            <a:pPr algn="ctr"/>
            <a:r>
              <a:rPr lang="es-ES" dirty="0"/>
              <a:t>Gracias</a:t>
            </a:r>
          </a:p>
        </p:txBody>
      </p:sp>
    </p:spTree>
    <p:extLst>
      <p:ext uri="{BB962C8B-B14F-4D97-AF65-F5344CB8AC3E}">
        <p14:creationId xmlns:p14="http://schemas.microsoft.com/office/powerpoint/2010/main" val="2978671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Measuring the accuracy of the perception of sensory magnitude"/>
          <p:cNvSpPr txBox="1"/>
          <p:nvPr/>
        </p:nvSpPr>
        <p:spPr>
          <a:xfrm>
            <a:off x="669074" y="-42358"/>
            <a:ext cx="11452920" cy="1057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500" b="0">
                <a:solidFill>
                  <a:srgbClr val="FFFFFF"/>
                </a:solidFill>
                <a:latin typeface="Helvetica Light"/>
                <a:ea typeface="Helvetica Light"/>
                <a:cs typeface="Helvetica Light"/>
                <a:sym typeface="Helvetica Light"/>
              </a:defRPr>
            </a:lvl1pPr>
          </a:lstStyle>
          <a:p>
            <a:pPr algn="ctr"/>
            <a:r>
              <a:rPr lang="en-AU" sz="3200" dirty="0">
                <a:solidFill>
                  <a:schemeClr val="tx1"/>
                </a:solidFill>
              </a:rPr>
              <a:t>Measuring the accuracy of the perception of a sensory physical magnitude</a:t>
            </a:r>
          </a:p>
        </p:txBody>
      </p:sp>
      <p:grpSp>
        <p:nvGrpSpPr>
          <p:cNvPr id="343" name="Group"/>
          <p:cNvGrpSpPr/>
          <p:nvPr/>
        </p:nvGrpSpPr>
        <p:grpSpPr>
          <a:xfrm>
            <a:off x="3086051" y="1980014"/>
            <a:ext cx="2675412" cy="2936551"/>
            <a:chOff x="-1" y="0"/>
            <a:chExt cx="3805030" cy="4176427"/>
          </a:xfrm>
        </p:grpSpPr>
        <p:pic>
          <p:nvPicPr>
            <p:cNvPr id="341" name="Weber.jpg" descr="Weber.jpg"/>
            <p:cNvPicPr>
              <a:picLocks noChangeAspect="1"/>
            </p:cNvPicPr>
            <p:nvPr/>
          </p:nvPicPr>
          <p:blipFill>
            <a:blip r:embed="rId3">
              <a:extLst/>
            </a:blip>
            <a:stretch>
              <a:fillRect/>
            </a:stretch>
          </p:blipFill>
          <p:spPr>
            <a:xfrm>
              <a:off x="388601" y="0"/>
              <a:ext cx="2906487" cy="3807498"/>
            </a:xfrm>
            <a:prstGeom prst="rect">
              <a:avLst/>
            </a:prstGeom>
            <a:ln w="12700" cap="flat">
              <a:noFill/>
              <a:miter lim="400000"/>
            </a:ln>
            <a:effectLst/>
          </p:spPr>
        </p:pic>
        <p:sp>
          <p:nvSpPr>
            <p:cNvPr id="342" name="Ernst Heinrich Weber (1795-1878)"/>
            <p:cNvSpPr txBox="1"/>
            <p:nvPr/>
          </p:nvSpPr>
          <p:spPr>
            <a:xfrm>
              <a:off x="-1" y="3781469"/>
              <a:ext cx="3805030" cy="3949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1900" b="0">
                  <a:latin typeface="Helvetica Light"/>
                  <a:ea typeface="Helvetica Light"/>
                  <a:cs typeface="Helvetica Light"/>
                  <a:sym typeface="Helvetica Light"/>
                </a:defRPr>
              </a:lvl1pPr>
            </a:lstStyle>
            <a:p>
              <a:r>
                <a:rPr sz="1336"/>
                <a:t>Ernst Heinrich Weber (1795-1878)</a:t>
              </a:r>
            </a:p>
          </p:txBody>
        </p:sp>
      </p:grpSp>
      <p:grpSp>
        <p:nvGrpSpPr>
          <p:cNvPr id="346" name="Group"/>
          <p:cNvGrpSpPr/>
          <p:nvPr/>
        </p:nvGrpSpPr>
        <p:grpSpPr>
          <a:xfrm>
            <a:off x="7035485" y="2311446"/>
            <a:ext cx="2263441" cy="2519582"/>
            <a:chOff x="0" y="0"/>
            <a:chExt cx="3219115" cy="3583405"/>
          </a:xfrm>
        </p:grpSpPr>
        <p:pic>
          <p:nvPicPr>
            <p:cNvPr id="344" name="Screenshot 2021-11-04 at 07.01.26.png" descr="Screenshot 2021-11-04 at 07.01.26.png"/>
            <p:cNvPicPr>
              <a:picLocks noChangeAspect="1"/>
            </p:cNvPicPr>
            <p:nvPr/>
          </p:nvPicPr>
          <p:blipFill>
            <a:blip r:embed="rId4">
              <a:extLst/>
            </a:blip>
            <a:stretch>
              <a:fillRect/>
            </a:stretch>
          </p:blipFill>
          <p:spPr>
            <a:xfrm>
              <a:off x="279225" y="0"/>
              <a:ext cx="2425542" cy="3064200"/>
            </a:xfrm>
            <a:prstGeom prst="rect">
              <a:avLst/>
            </a:prstGeom>
            <a:ln w="12700" cap="flat">
              <a:noFill/>
              <a:miter lim="400000"/>
            </a:ln>
            <a:effectLst/>
          </p:spPr>
        </p:pic>
        <p:sp>
          <p:nvSpPr>
            <p:cNvPr id="345" name="Gustav Fechner (1801-1887)"/>
            <p:cNvSpPr txBox="1"/>
            <p:nvPr/>
          </p:nvSpPr>
          <p:spPr>
            <a:xfrm>
              <a:off x="0" y="3188447"/>
              <a:ext cx="3219115" cy="3949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1900" b="0">
                  <a:latin typeface="Helvetica Light"/>
                  <a:ea typeface="Helvetica Light"/>
                  <a:cs typeface="Helvetica Light"/>
                  <a:sym typeface="Helvetica Light"/>
                </a:defRPr>
              </a:lvl1pPr>
            </a:lstStyle>
            <a:p>
              <a:r>
                <a:rPr sz="1336"/>
                <a:t>Gustav Fechner (1801-1887)</a:t>
              </a:r>
            </a:p>
          </p:txBody>
        </p:sp>
      </p:grpSp>
      <p:sp>
        <p:nvSpPr>
          <p:cNvPr id="347" name="Experimental psychology is born through the insight that…"/>
          <p:cNvSpPr txBox="1"/>
          <p:nvPr/>
        </p:nvSpPr>
        <p:spPr>
          <a:xfrm>
            <a:off x="862415" y="5300289"/>
            <a:ext cx="9914106" cy="1226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2500" b="0">
                <a:latin typeface="Helvetica Light"/>
                <a:ea typeface="Helvetica Light"/>
                <a:cs typeface="Helvetica Light"/>
                <a:sym typeface="Helvetica Light"/>
              </a:defRPr>
            </a:pPr>
            <a:r>
              <a:rPr dirty="0"/>
              <a:t>Experimental psychology is born through the insight that </a:t>
            </a:r>
            <a:r>
              <a:rPr lang="es-ES" dirty="0"/>
              <a:t> </a:t>
            </a:r>
            <a:r>
              <a:rPr i="1" dirty="0">
                <a:latin typeface="Helvetica"/>
                <a:ea typeface="Helvetica"/>
                <a:cs typeface="Helvetica"/>
                <a:sym typeface="Helvetica"/>
              </a:rPr>
              <a:t>perception can be thought as measurement</a:t>
            </a:r>
            <a:r>
              <a:rPr dirty="0"/>
              <a:t> and that </a:t>
            </a:r>
            <a:r>
              <a:rPr lang="es-ES" dirty="0"/>
              <a:t> </a:t>
            </a:r>
            <a:r>
              <a:rPr dirty="0"/>
              <a:t>perception could be measured: Psychophysics</a:t>
            </a:r>
          </a:p>
        </p:txBody>
      </p:sp>
      <p:sp>
        <p:nvSpPr>
          <p:cNvPr id="348" name="Weber &amp; Fechner…"/>
          <p:cNvSpPr txBox="1"/>
          <p:nvPr/>
        </p:nvSpPr>
        <p:spPr>
          <a:xfrm>
            <a:off x="2484863" y="1361678"/>
            <a:ext cx="7668475"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1700">
                <a:latin typeface="Helvetica"/>
                <a:ea typeface="Helvetica"/>
                <a:cs typeface="Helvetica"/>
                <a:sym typeface="Helvetica"/>
              </a:defRPr>
            </a:pPr>
            <a:r>
              <a:rPr sz="2000" dirty="0"/>
              <a:t>Weber &amp; Fechner</a:t>
            </a:r>
            <a:r>
              <a:rPr lang="es-ES" sz="2000" dirty="0"/>
              <a:t> </a:t>
            </a:r>
            <a:r>
              <a:rPr sz="2000" dirty="0"/>
              <a:t>Founders of the field of Psychophysics</a:t>
            </a:r>
          </a:p>
        </p:txBody>
      </p:sp>
    </p:spTree>
    <p:extLst>
      <p:ext uri="{BB962C8B-B14F-4D97-AF65-F5344CB8AC3E}">
        <p14:creationId xmlns:p14="http://schemas.microsoft.com/office/powerpoint/2010/main" val="18183393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WeberDots.png" descr="WeberDots.png">
            <a:extLst>
              <a:ext uri="{FF2B5EF4-FFF2-40B4-BE49-F238E27FC236}">
                <a16:creationId xmlns:a16="http://schemas.microsoft.com/office/drawing/2014/main" id="{26F1A899-DAA0-2D44-AFA7-AB3310A7EE4D}"/>
              </a:ext>
            </a:extLst>
          </p:cNvPr>
          <p:cNvPicPr>
            <a:picLocks noChangeAspect="1"/>
          </p:cNvPicPr>
          <p:nvPr/>
        </p:nvPicPr>
        <p:blipFill rotWithShape="1">
          <a:blip r:embed="rId2">
            <a:extLst/>
          </a:blip>
          <a:srcRect r="53614"/>
          <a:stretch/>
        </p:blipFill>
        <p:spPr>
          <a:xfrm>
            <a:off x="7957903" y="1542080"/>
            <a:ext cx="1442576" cy="3266129"/>
          </a:xfrm>
          <a:prstGeom prst="rect">
            <a:avLst/>
          </a:prstGeom>
          <a:ln w="12700">
            <a:miter lim="400000"/>
          </a:ln>
        </p:spPr>
      </p:pic>
      <p:sp>
        <p:nvSpPr>
          <p:cNvPr id="402" name="Measuring the accuracy of the perception of sensory magnitude"/>
          <p:cNvSpPr txBox="1"/>
          <p:nvPr/>
        </p:nvSpPr>
        <p:spPr>
          <a:xfrm>
            <a:off x="1574163" y="-18043"/>
            <a:ext cx="9106660" cy="450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500" b="0">
                <a:solidFill>
                  <a:srgbClr val="FFFFFF"/>
                </a:solidFill>
                <a:latin typeface="Helvetica Light"/>
                <a:ea typeface="Helvetica Light"/>
                <a:cs typeface="Helvetica Light"/>
                <a:sym typeface="Helvetica Light"/>
              </a:defRPr>
            </a:lvl1pPr>
          </a:lstStyle>
          <a:p>
            <a:r>
              <a:rPr sz="2461" dirty="0">
                <a:solidFill>
                  <a:schemeClr val="tx1"/>
                </a:solidFill>
              </a:rPr>
              <a:t>Measuring the accuracy of the perception of sensory magnitude</a:t>
            </a:r>
          </a:p>
        </p:txBody>
      </p:sp>
      <p:grpSp>
        <p:nvGrpSpPr>
          <p:cNvPr id="408" name="Group"/>
          <p:cNvGrpSpPr/>
          <p:nvPr/>
        </p:nvGrpSpPr>
        <p:grpSpPr>
          <a:xfrm>
            <a:off x="4942114" y="1679515"/>
            <a:ext cx="2198661" cy="2408993"/>
            <a:chOff x="54596" y="209550"/>
            <a:chExt cx="3126983" cy="3426123"/>
          </a:xfrm>
        </p:grpSpPr>
        <p:sp>
          <p:nvSpPr>
            <p:cNvPr id="404" name="Rectangle"/>
            <p:cNvSpPr/>
            <p:nvPr/>
          </p:nvSpPr>
          <p:spPr>
            <a:xfrm>
              <a:off x="1444059" y="587672"/>
              <a:ext cx="238920" cy="3048001"/>
            </a:xfrm>
            <a:prstGeom prst="rect">
              <a:avLst/>
            </a:prstGeom>
            <a:solidFill>
              <a:srgbClr val="FF2600"/>
            </a:solidFill>
            <a:ln w="9525"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405" name="Line"/>
            <p:cNvSpPr/>
            <p:nvPr/>
          </p:nvSpPr>
          <p:spPr>
            <a:xfrm>
              <a:off x="490646" y="590886"/>
              <a:ext cx="939471" cy="1"/>
            </a:xfrm>
            <a:prstGeom prst="line">
              <a:avLst/>
            </a:prstGeom>
            <a:noFill/>
            <a:ln w="6350" cap="flat">
              <a:solidFill>
                <a:srgbClr val="000000"/>
              </a:solidFill>
              <a:custDash>
                <a:ds d="600000" sp="600000"/>
              </a:custDash>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406" name="240"/>
            <p:cNvSpPr/>
            <p:nvPr/>
          </p:nvSpPr>
          <p:spPr>
            <a:xfrm>
              <a:off x="54596" y="576685"/>
              <a:ext cx="1431432" cy="1271502"/>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1500" b="0">
                  <a:latin typeface="Helvetica Light"/>
                  <a:ea typeface="Helvetica Light"/>
                  <a:cs typeface="Helvetica Light"/>
                  <a:sym typeface="Helvetica Light"/>
                </a:defRPr>
              </a:lvl1pPr>
            </a:lstStyle>
            <a:p>
              <a:r>
                <a:rPr sz="1055" dirty="0"/>
                <a:t>240</a:t>
              </a:r>
            </a:p>
          </p:txBody>
        </p:sp>
        <p:sp>
          <p:nvSpPr>
            <p:cNvPr id="407" name="75% Correct"/>
            <p:cNvSpPr/>
            <p:nvPr/>
          </p:nvSpPr>
          <p:spPr>
            <a:xfrm>
              <a:off x="1911578" y="2095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2100" b="0">
                  <a:latin typeface="Helvetica Light"/>
                  <a:ea typeface="Helvetica Light"/>
                  <a:cs typeface="Helvetica Light"/>
                  <a:sym typeface="Helvetica Light"/>
                </a:defRPr>
              </a:lvl1pPr>
            </a:lstStyle>
            <a:p>
              <a:r>
                <a:rPr sz="1477"/>
                <a:t>75% Correct</a:t>
              </a:r>
            </a:p>
          </p:txBody>
        </p:sp>
      </p:grpSp>
      <p:grpSp>
        <p:nvGrpSpPr>
          <p:cNvPr id="415" name="Group"/>
          <p:cNvGrpSpPr/>
          <p:nvPr/>
        </p:nvGrpSpPr>
        <p:grpSpPr>
          <a:xfrm>
            <a:off x="4974771" y="1700970"/>
            <a:ext cx="1248408" cy="2390887"/>
            <a:chOff x="101042" y="0"/>
            <a:chExt cx="1775513" cy="3400372"/>
          </a:xfrm>
        </p:grpSpPr>
        <p:sp>
          <p:nvSpPr>
            <p:cNvPr id="409" name="Line"/>
            <p:cNvSpPr/>
            <p:nvPr/>
          </p:nvSpPr>
          <p:spPr>
            <a:xfrm>
              <a:off x="489178" y="3387672"/>
              <a:ext cx="1387377"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410" name="Line"/>
            <p:cNvSpPr/>
            <p:nvPr/>
          </p:nvSpPr>
          <p:spPr>
            <a:xfrm flipV="1">
              <a:off x="489178" y="0"/>
              <a:ext cx="1" cy="3400372"/>
            </a:xfrm>
            <a:prstGeom prst="line">
              <a:avLst/>
            </a:prstGeom>
            <a:noFill/>
            <a:ln w="254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412" name="Rectangle"/>
            <p:cNvSpPr/>
            <p:nvPr/>
          </p:nvSpPr>
          <p:spPr>
            <a:xfrm>
              <a:off x="914628" y="855609"/>
              <a:ext cx="238920" cy="2540001"/>
            </a:xfrm>
            <a:prstGeom prst="rect">
              <a:avLst/>
            </a:prstGeom>
            <a:solidFill>
              <a:srgbClr val="FF2600"/>
            </a:solidFill>
            <a:ln w="9525"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413" name="Line"/>
            <p:cNvSpPr/>
            <p:nvPr/>
          </p:nvSpPr>
          <p:spPr>
            <a:xfrm>
              <a:off x="490646" y="858823"/>
              <a:ext cx="416461" cy="1"/>
            </a:xfrm>
            <a:prstGeom prst="line">
              <a:avLst/>
            </a:prstGeom>
            <a:noFill/>
            <a:ln w="6350" cap="flat">
              <a:solidFill>
                <a:srgbClr val="000000"/>
              </a:solidFill>
              <a:custDash>
                <a:ds d="600000" sp="600000"/>
              </a:custDash>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414" name="200"/>
            <p:cNvSpPr/>
            <p:nvPr/>
          </p:nvSpPr>
          <p:spPr>
            <a:xfrm>
              <a:off x="101042" y="878487"/>
              <a:ext cx="1384987" cy="1237636"/>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1500" b="0">
                  <a:latin typeface="Helvetica Light"/>
                  <a:ea typeface="Helvetica Light"/>
                  <a:cs typeface="Helvetica Light"/>
                  <a:sym typeface="Helvetica Light"/>
                </a:defRPr>
              </a:lvl1pPr>
            </a:lstStyle>
            <a:p>
              <a:r>
                <a:rPr sz="1055" dirty="0"/>
                <a:t>200</a:t>
              </a:r>
            </a:p>
          </p:txBody>
        </p:sp>
      </p:grpSp>
      <p:grpSp>
        <p:nvGrpSpPr>
          <p:cNvPr id="434" name="Group"/>
          <p:cNvGrpSpPr/>
          <p:nvPr/>
        </p:nvGrpSpPr>
        <p:grpSpPr>
          <a:xfrm>
            <a:off x="1671101" y="1448137"/>
            <a:ext cx="2781944" cy="3139755"/>
            <a:chOff x="0" y="-3387"/>
            <a:chExt cx="3956541" cy="4465428"/>
          </a:xfrm>
        </p:grpSpPr>
        <p:sp>
          <p:nvSpPr>
            <p:cNvPr id="416" name="Line"/>
            <p:cNvSpPr/>
            <p:nvPr/>
          </p:nvSpPr>
          <p:spPr>
            <a:xfrm>
              <a:off x="1829038" y="3738821"/>
              <a:ext cx="1387377"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417" name="Line"/>
            <p:cNvSpPr/>
            <p:nvPr/>
          </p:nvSpPr>
          <p:spPr>
            <a:xfrm flipV="1">
              <a:off x="1829038" y="281377"/>
              <a:ext cx="1" cy="3470145"/>
            </a:xfrm>
            <a:prstGeom prst="line">
              <a:avLst/>
            </a:prstGeom>
            <a:noFill/>
            <a:ln w="254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418" name="Standard"/>
            <p:cNvSpPr txBox="1"/>
            <p:nvPr/>
          </p:nvSpPr>
          <p:spPr>
            <a:xfrm rot="18900000">
              <a:off x="1587317" y="4009417"/>
              <a:ext cx="1051000"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1800" b="0">
                  <a:latin typeface="Helvetica Light"/>
                  <a:ea typeface="Helvetica Light"/>
                  <a:cs typeface="Helvetica Light"/>
                  <a:sym typeface="Helvetica Light"/>
                </a:defRPr>
              </a:lvl1pPr>
            </a:lstStyle>
            <a:p>
              <a:r>
                <a:rPr sz="1266"/>
                <a:t>Standard</a:t>
              </a:r>
            </a:p>
          </p:txBody>
        </p:sp>
        <p:sp>
          <p:nvSpPr>
            <p:cNvPr id="419" name="Rectangle"/>
            <p:cNvSpPr/>
            <p:nvPr/>
          </p:nvSpPr>
          <p:spPr>
            <a:xfrm>
              <a:off x="2298938" y="2468821"/>
              <a:ext cx="238920" cy="1270001"/>
            </a:xfrm>
            <a:prstGeom prst="rect">
              <a:avLst/>
            </a:prstGeom>
            <a:solidFill>
              <a:srgbClr val="FF2600"/>
            </a:solidFill>
            <a:ln w="9525"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420" name="75% Correct"/>
            <p:cNvSpPr txBox="1"/>
            <p:nvPr/>
          </p:nvSpPr>
          <p:spPr>
            <a:xfrm>
              <a:off x="2340143" y="72813"/>
              <a:ext cx="1616398" cy="4258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2100" b="0">
                  <a:latin typeface="Helvetica Light"/>
                  <a:ea typeface="Helvetica Light"/>
                  <a:cs typeface="Helvetica Light"/>
                  <a:sym typeface="Helvetica Light"/>
                </a:defRPr>
              </a:lvl1pPr>
            </a:lstStyle>
            <a:p>
              <a:r>
                <a:rPr sz="1477"/>
                <a:t>75% Correct</a:t>
              </a:r>
            </a:p>
          </p:txBody>
        </p:sp>
        <p:sp>
          <p:nvSpPr>
            <p:cNvPr id="421" name="Weight (gr)"/>
            <p:cNvSpPr txBox="1"/>
            <p:nvPr/>
          </p:nvSpPr>
          <p:spPr>
            <a:xfrm>
              <a:off x="250187" y="-3387"/>
              <a:ext cx="1447689" cy="4258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2100" b="0">
                  <a:latin typeface="Helvetica Light"/>
                  <a:ea typeface="Helvetica Light"/>
                  <a:cs typeface="Helvetica Light"/>
                  <a:sym typeface="Helvetica Light"/>
                </a:defRPr>
              </a:lvl1pPr>
            </a:lstStyle>
            <a:p>
              <a:r>
                <a:rPr sz="1477"/>
                <a:t>Weight (gr)</a:t>
              </a:r>
            </a:p>
          </p:txBody>
        </p:sp>
        <p:sp>
          <p:nvSpPr>
            <p:cNvPr id="422" name="Line"/>
            <p:cNvSpPr/>
            <p:nvPr/>
          </p:nvSpPr>
          <p:spPr>
            <a:xfrm>
              <a:off x="1855906" y="2468821"/>
              <a:ext cx="416460" cy="1"/>
            </a:xfrm>
            <a:prstGeom prst="line">
              <a:avLst/>
            </a:prstGeom>
            <a:noFill/>
            <a:ln w="6350" cap="flat">
              <a:solidFill>
                <a:srgbClr val="000000"/>
              </a:solidFill>
              <a:custDash>
                <a:ds d="600000" sp="600000"/>
              </a:custDash>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nvGrpSpPr>
            <p:cNvPr id="427" name="Group"/>
            <p:cNvGrpSpPr/>
            <p:nvPr/>
          </p:nvGrpSpPr>
          <p:grpSpPr>
            <a:xfrm>
              <a:off x="1352558" y="2048075"/>
              <a:ext cx="1840530" cy="2413966"/>
              <a:chOff x="-1" y="-1646"/>
              <a:chExt cx="1840528" cy="2413965"/>
            </a:xfrm>
          </p:grpSpPr>
          <p:sp>
            <p:nvSpPr>
              <p:cNvPr id="423" name="Comparison"/>
              <p:cNvSpPr txBox="1"/>
              <p:nvPr/>
            </p:nvSpPr>
            <p:spPr>
              <a:xfrm rot="18900000">
                <a:off x="484032" y="2032681"/>
                <a:ext cx="1356495"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1800" b="0">
                    <a:latin typeface="Helvetica Light"/>
                    <a:ea typeface="Helvetica Light"/>
                    <a:cs typeface="Helvetica Light"/>
                    <a:sym typeface="Helvetica Light"/>
                  </a:defRPr>
                </a:lvl1pPr>
              </a:lstStyle>
              <a:p>
                <a:r>
                  <a:rPr sz="1266" dirty="0"/>
                  <a:t>Comparison</a:t>
                </a:r>
              </a:p>
            </p:txBody>
          </p:sp>
          <p:sp>
            <p:nvSpPr>
              <p:cNvPr id="424" name="Rectangle"/>
              <p:cNvSpPr/>
              <p:nvPr/>
            </p:nvSpPr>
            <p:spPr>
              <a:xfrm>
                <a:off x="1444059" y="165100"/>
                <a:ext cx="238920" cy="1524000"/>
              </a:xfrm>
              <a:prstGeom prst="rect">
                <a:avLst/>
              </a:prstGeom>
              <a:solidFill>
                <a:srgbClr val="FF2600"/>
              </a:solidFill>
              <a:ln w="9525"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a:p>
            </p:txBody>
          </p:sp>
          <p:sp>
            <p:nvSpPr>
              <p:cNvPr id="425" name="Line"/>
              <p:cNvSpPr/>
              <p:nvPr/>
            </p:nvSpPr>
            <p:spPr>
              <a:xfrm>
                <a:off x="503346" y="165100"/>
                <a:ext cx="939471" cy="0"/>
              </a:xfrm>
              <a:prstGeom prst="line">
                <a:avLst/>
              </a:prstGeom>
              <a:noFill/>
              <a:ln w="6350" cap="flat">
                <a:solidFill>
                  <a:srgbClr val="000000"/>
                </a:solidFill>
                <a:custDash>
                  <a:ds d="600000" sp="600000"/>
                </a:custDash>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426" name="120"/>
              <p:cNvSpPr txBox="1"/>
              <p:nvPr/>
            </p:nvSpPr>
            <p:spPr>
              <a:xfrm>
                <a:off x="-1" y="-1646"/>
                <a:ext cx="424049" cy="333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1500" b="0">
                    <a:latin typeface="Helvetica Light"/>
                    <a:ea typeface="Helvetica Light"/>
                    <a:cs typeface="Helvetica Light"/>
                    <a:sym typeface="Helvetica Light"/>
                  </a:defRPr>
                </a:lvl1pPr>
              </a:lstStyle>
              <a:p>
                <a:r>
                  <a:rPr sz="1055"/>
                  <a:t>120</a:t>
                </a:r>
              </a:p>
            </p:txBody>
          </p:sp>
        </p:grpSp>
        <p:sp>
          <p:nvSpPr>
            <p:cNvPr id="428" name="100"/>
            <p:cNvSpPr txBox="1"/>
            <p:nvPr/>
          </p:nvSpPr>
          <p:spPr>
            <a:xfrm>
              <a:off x="1352558" y="2289375"/>
              <a:ext cx="424050" cy="333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1500" b="0">
                  <a:latin typeface="Helvetica Light"/>
                  <a:ea typeface="Helvetica Light"/>
                  <a:cs typeface="Helvetica Light"/>
                  <a:sym typeface="Helvetica Light"/>
                </a:defRPr>
              </a:lvl1pPr>
            </a:lstStyle>
            <a:p>
              <a:r>
                <a:rPr sz="1055"/>
                <a:t>100</a:t>
              </a:r>
            </a:p>
          </p:txBody>
        </p:sp>
        <p:grpSp>
          <p:nvGrpSpPr>
            <p:cNvPr id="432" name="Group"/>
            <p:cNvGrpSpPr/>
            <p:nvPr/>
          </p:nvGrpSpPr>
          <p:grpSpPr>
            <a:xfrm>
              <a:off x="1833418" y="1135707"/>
              <a:ext cx="2092881" cy="1707661"/>
              <a:chOff x="0" y="-6274"/>
              <a:chExt cx="2092880" cy="1707659"/>
            </a:xfrm>
          </p:grpSpPr>
          <p:sp>
            <p:nvSpPr>
              <p:cNvPr id="429" name="Line"/>
              <p:cNvSpPr/>
              <p:nvPr/>
            </p:nvSpPr>
            <p:spPr>
              <a:xfrm flipV="1">
                <a:off x="165099" y="1320384"/>
                <a:ext cx="1" cy="381001"/>
              </a:xfrm>
              <a:prstGeom prst="line">
                <a:avLst/>
              </a:prstGeom>
              <a:noFill/>
              <a:ln w="25400" cap="flat">
                <a:solidFill>
                  <a:srgbClr val="000000"/>
                </a:solidFill>
                <a:prstDash val="solid"/>
                <a:miter lim="400000"/>
                <a:tail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430" name="Line"/>
              <p:cNvSpPr/>
              <p:nvPr/>
            </p:nvSpPr>
            <p:spPr>
              <a:xfrm flipV="1">
                <a:off x="154517" y="683967"/>
                <a:ext cx="1" cy="381001"/>
              </a:xfrm>
              <a:prstGeom prst="line">
                <a:avLst/>
              </a:prstGeom>
              <a:noFill/>
              <a:ln w="25400" cap="flat">
                <a:solidFill>
                  <a:srgbClr val="000000"/>
                </a:solidFill>
                <a:prstDash val="solid"/>
                <a:miter lim="400000"/>
                <a:headEnd type="stealth"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431" name="Just noticeable…"/>
              <p:cNvSpPr txBox="1"/>
              <p:nvPr/>
            </p:nvSpPr>
            <p:spPr>
              <a:xfrm>
                <a:off x="0" y="-6274"/>
                <a:ext cx="2092880" cy="7491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100" b="0">
                    <a:latin typeface="Helvetica Light"/>
                    <a:ea typeface="Helvetica Light"/>
                    <a:cs typeface="Helvetica Light"/>
                    <a:sym typeface="Helvetica Light"/>
                  </a:defRPr>
                </a:pPr>
                <a:r>
                  <a:rPr sz="1477"/>
                  <a:t>Just noticeable </a:t>
                </a:r>
              </a:p>
              <a:p>
                <a:pPr>
                  <a:defRPr sz="2100" b="0">
                    <a:latin typeface="Helvetica Light"/>
                    <a:ea typeface="Helvetica Light"/>
                    <a:cs typeface="Helvetica Light"/>
                    <a:sym typeface="Helvetica Light"/>
                  </a:defRPr>
                </a:pPr>
                <a:r>
                  <a:rPr sz="1477"/>
                  <a:t>difference (JND)</a:t>
                </a:r>
              </a:p>
            </p:txBody>
          </p:sp>
        </p:grpSp>
        <p:sp>
          <p:nvSpPr>
            <p:cNvPr id="433" name="Weber, 1834"/>
            <p:cNvSpPr txBox="1"/>
            <p:nvPr/>
          </p:nvSpPr>
          <p:spPr>
            <a:xfrm>
              <a:off x="0" y="3389037"/>
              <a:ext cx="1282540" cy="475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a:lnSpc>
                  <a:spcPct val="150000"/>
                </a:lnSpc>
                <a:defRPr sz="1800"/>
              </a:lvl1pPr>
            </a:lstStyle>
            <a:p>
              <a:r>
                <a:rPr sz="1266"/>
                <a:t>Weber, 1834</a:t>
              </a:r>
            </a:p>
          </p:txBody>
        </p:sp>
      </p:grpSp>
      <p:sp>
        <p:nvSpPr>
          <p:cNvPr id="435" name="How different do two sensory stimuli need to be for them to be barely discriminable?"/>
          <p:cNvSpPr txBox="1"/>
          <p:nvPr/>
        </p:nvSpPr>
        <p:spPr>
          <a:xfrm>
            <a:off x="1866676" y="741803"/>
            <a:ext cx="8526373" cy="342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b="0">
                <a:latin typeface="Helvetica Light"/>
                <a:ea typeface="Helvetica Light"/>
                <a:cs typeface="Helvetica Light"/>
                <a:sym typeface="Helvetica Light"/>
              </a:defRPr>
            </a:lvl1pPr>
          </a:lstStyle>
          <a:p>
            <a:r>
              <a:rPr sz="1758"/>
              <a:t>How different do two sensory stimuli need to be for them to be barely discriminable?</a:t>
            </a:r>
          </a:p>
        </p:txBody>
      </p:sp>
      <p:grpSp>
        <p:nvGrpSpPr>
          <p:cNvPr id="439" name="Group"/>
          <p:cNvGrpSpPr/>
          <p:nvPr/>
        </p:nvGrpSpPr>
        <p:grpSpPr>
          <a:xfrm>
            <a:off x="3016259" y="5259388"/>
            <a:ext cx="3808287" cy="1438928"/>
            <a:chOff x="2404227" y="93217"/>
            <a:chExt cx="5416230" cy="2046473"/>
          </a:xfrm>
        </p:grpSpPr>
        <p:sp>
          <p:nvSpPr>
            <p:cNvPr id="436" name="The JND is, in fact, not a difference, but a fractional increment"/>
            <p:cNvSpPr/>
            <p:nvPr/>
          </p:nvSpPr>
          <p:spPr>
            <a:xfrm>
              <a:off x="3839721" y="638110"/>
              <a:ext cx="1990391" cy="87319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defRPr sz="2500" b="0">
                  <a:latin typeface="Helvetica Light"/>
                  <a:ea typeface="Helvetica Light"/>
                  <a:cs typeface="Helvetica Light"/>
                  <a:sym typeface="Helvetica Light"/>
                </a:defRPr>
              </a:pPr>
              <a:r>
                <a:rPr sz="1758" dirty="0"/>
                <a:t>The JND is, in fact, not a difference,</a:t>
              </a:r>
              <a:br>
                <a:rPr lang="es-ES" sz="1758" dirty="0"/>
              </a:br>
              <a:r>
                <a:rPr sz="1758" dirty="0"/>
                <a:t>but a </a:t>
              </a:r>
              <a:r>
                <a:rPr sz="1758" b="1" i="1" dirty="0">
                  <a:latin typeface="Helvetica"/>
                  <a:ea typeface="Helvetica"/>
                  <a:cs typeface="Helvetica"/>
                  <a:sym typeface="Helvetica"/>
                </a:rPr>
                <a:t>fractional increment</a:t>
              </a:r>
            </a:p>
          </p:txBody>
        </p:sp>
        <p:sp>
          <p:nvSpPr>
            <p:cNvPr id="437" name="~ constant = Weber fraction"/>
            <p:cNvSpPr/>
            <p:nvPr/>
          </p:nvSpPr>
          <p:spPr>
            <a:xfrm flipH="1">
              <a:off x="6477808" y="876003"/>
              <a:ext cx="1342649" cy="126368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2500" b="0">
                  <a:latin typeface="Helvetica Light"/>
                  <a:ea typeface="Helvetica Light"/>
                  <a:cs typeface="Helvetica Light"/>
                  <a:sym typeface="Helvetica Light"/>
                </a:defRPr>
              </a:lvl1pPr>
            </a:lstStyle>
            <a:p>
              <a:r>
                <a:rPr sz="1758" dirty="0"/>
                <a:t>~ constant = Weber fraction</a:t>
              </a:r>
            </a:p>
          </p:txBody>
        </p:sp>
        <p:pic>
          <p:nvPicPr>
            <p:cNvPr id="438" name="Image" descr="Image"/>
            <p:cNvPicPr>
              <a:picLocks noChangeAspect="1"/>
            </p:cNvPicPr>
            <p:nvPr/>
          </p:nvPicPr>
          <p:blipFill>
            <a:blip r:embed="rId3">
              <a:extLst/>
            </a:blip>
            <a:stretch>
              <a:fillRect/>
            </a:stretch>
          </p:blipFill>
          <p:spPr>
            <a:xfrm>
              <a:off x="2404227" y="93217"/>
              <a:ext cx="974057" cy="1135758"/>
            </a:xfrm>
            <a:prstGeom prst="rect">
              <a:avLst/>
            </a:prstGeom>
            <a:ln w="12700" cap="flat">
              <a:noFill/>
              <a:miter lim="400000"/>
            </a:ln>
            <a:effectLst/>
          </p:spPr>
        </p:pic>
      </p:grpSp>
      <p:pic>
        <p:nvPicPr>
          <p:cNvPr id="440" name="WeberDots.png" descr="WeberDots.png"/>
          <p:cNvPicPr>
            <a:picLocks noChangeAspect="1"/>
          </p:cNvPicPr>
          <p:nvPr/>
        </p:nvPicPr>
        <p:blipFill rotWithShape="1">
          <a:blip r:embed="rId2">
            <a:extLst/>
          </a:blip>
          <a:srcRect l="50518"/>
          <a:stretch/>
        </p:blipFill>
        <p:spPr>
          <a:xfrm>
            <a:off x="9500839" y="1519778"/>
            <a:ext cx="1538867" cy="3266129"/>
          </a:xfrm>
          <a:prstGeom prst="rect">
            <a:avLst/>
          </a:prstGeom>
          <a:ln w="12700">
            <a:miter lim="400000"/>
          </a:ln>
        </p:spPr>
      </p:pic>
      <p:sp>
        <p:nvSpPr>
          <p:cNvPr id="47" name="Standard">
            <a:extLst>
              <a:ext uri="{FF2B5EF4-FFF2-40B4-BE49-F238E27FC236}">
                <a16:creationId xmlns:a16="http://schemas.microsoft.com/office/drawing/2014/main" id="{481201F8-9F8A-2A40-9857-3039141C0D03}"/>
              </a:ext>
            </a:extLst>
          </p:cNvPr>
          <p:cNvSpPr txBox="1"/>
          <p:nvPr/>
        </p:nvSpPr>
        <p:spPr>
          <a:xfrm rot="18900000">
            <a:off x="5012246" y="4280527"/>
            <a:ext cx="738985" cy="2669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1800" b="0">
                <a:latin typeface="Helvetica Light"/>
                <a:ea typeface="Helvetica Light"/>
                <a:cs typeface="Helvetica Light"/>
                <a:sym typeface="Helvetica Light"/>
              </a:defRPr>
            </a:lvl1pPr>
          </a:lstStyle>
          <a:p>
            <a:r>
              <a:rPr sz="1266"/>
              <a:t>Standard</a:t>
            </a:r>
          </a:p>
        </p:txBody>
      </p:sp>
      <p:sp>
        <p:nvSpPr>
          <p:cNvPr id="48" name="Comparison">
            <a:extLst>
              <a:ext uri="{FF2B5EF4-FFF2-40B4-BE49-F238E27FC236}">
                <a16:creationId xmlns:a16="http://schemas.microsoft.com/office/drawing/2014/main" id="{ADF8D1A5-E29B-6E4F-8B7A-2FF69A5501CC}"/>
              </a:ext>
            </a:extLst>
          </p:cNvPr>
          <p:cNvSpPr txBox="1"/>
          <p:nvPr/>
        </p:nvSpPr>
        <p:spPr>
          <a:xfrm rot="18900000">
            <a:off x="5187517" y="4331845"/>
            <a:ext cx="953787" cy="2669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1800" b="0">
                <a:latin typeface="Helvetica Light"/>
                <a:ea typeface="Helvetica Light"/>
                <a:cs typeface="Helvetica Light"/>
                <a:sym typeface="Helvetica Light"/>
              </a:defRPr>
            </a:lvl1pPr>
          </a:lstStyle>
          <a:p>
            <a:r>
              <a:rPr sz="1266" dirty="0"/>
              <a:t>Comparison</a:t>
            </a:r>
          </a:p>
        </p:txBody>
      </p:sp>
      <p:grpSp>
        <p:nvGrpSpPr>
          <p:cNvPr id="3" name="Group 2">
            <a:extLst>
              <a:ext uri="{FF2B5EF4-FFF2-40B4-BE49-F238E27FC236}">
                <a16:creationId xmlns:a16="http://schemas.microsoft.com/office/drawing/2014/main" id="{FBE95D12-AD75-ED49-8EA3-BAFE0D85FF5C}"/>
              </a:ext>
            </a:extLst>
          </p:cNvPr>
          <p:cNvGrpSpPr/>
          <p:nvPr/>
        </p:nvGrpSpPr>
        <p:grpSpPr>
          <a:xfrm>
            <a:off x="8441473" y="2943922"/>
            <a:ext cx="579864" cy="1849080"/>
            <a:chOff x="8441473" y="2943922"/>
            <a:chExt cx="579864" cy="1849080"/>
          </a:xfrm>
        </p:grpSpPr>
        <p:sp>
          <p:nvSpPr>
            <p:cNvPr id="2" name="Rectangle 1">
              <a:extLst>
                <a:ext uri="{FF2B5EF4-FFF2-40B4-BE49-F238E27FC236}">
                  <a16:creationId xmlns:a16="http://schemas.microsoft.com/office/drawing/2014/main" id="{4557B38B-ABFB-BB42-9BB2-0E50945CBAC5}"/>
                </a:ext>
              </a:extLst>
            </p:cNvPr>
            <p:cNvSpPr/>
            <p:nvPr/>
          </p:nvSpPr>
          <p:spPr>
            <a:xfrm>
              <a:off x="8441473" y="2943922"/>
              <a:ext cx="579864" cy="211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angle 50">
              <a:extLst>
                <a:ext uri="{FF2B5EF4-FFF2-40B4-BE49-F238E27FC236}">
                  <a16:creationId xmlns:a16="http://schemas.microsoft.com/office/drawing/2014/main" id="{E47A16BF-B6A7-A047-8784-1E9D7A37F0B7}"/>
                </a:ext>
              </a:extLst>
            </p:cNvPr>
            <p:cNvSpPr/>
            <p:nvPr/>
          </p:nvSpPr>
          <p:spPr>
            <a:xfrm>
              <a:off x="8441473" y="4581128"/>
              <a:ext cx="579864" cy="211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3" name="Group 52">
            <a:extLst>
              <a:ext uri="{FF2B5EF4-FFF2-40B4-BE49-F238E27FC236}">
                <a16:creationId xmlns:a16="http://schemas.microsoft.com/office/drawing/2014/main" id="{A78B20EA-7EB0-DA43-9C9A-9F5E42084D98}"/>
              </a:ext>
            </a:extLst>
          </p:cNvPr>
          <p:cNvGrpSpPr/>
          <p:nvPr/>
        </p:nvGrpSpPr>
        <p:grpSpPr>
          <a:xfrm>
            <a:off x="9912424" y="2943922"/>
            <a:ext cx="579864" cy="1849080"/>
            <a:chOff x="8441473" y="2943922"/>
            <a:chExt cx="579864" cy="1849080"/>
          </a:xfrm>
        </p:grpSpPr>
        <p:sp>
          <p:nvSpPr>
            <p:cNvPr id="54" name="Rectangle 53">
              <a:extLst>
                <a:ext uri="{FF2B5EF4-FFF2-40B4-BE49-F238E27FC236}">
                  <a16:creationId xmlns:a16="http://schemas.microsoft.com/office/drawing/2014/main" id="{159D8D39-3AF2-E843-868F-3DCDFF816BE9}"/>
                </a:ext>
              </a:extLst>
            </p:cNvPr>
            <p:cNvSpPr/>
            <p:nvPr/>
          </p:nvSpPr>
          <p:spPr>
            <a:xfrm>
              <a:off x="8441473" y="2943922"/>
              <a:ext cx="579864" cy="211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angle 54">
              <a:extLst>
                <a:ext uri="{FF2B5EF4-FFF2-40B4-BE49-F238E27FC236}">
                  <a16:creationId xmlns:a16="http://schemas.microsoft.com/office/drawing/2014/main" id="{05D176D3-5FD7-8E4F-AA30-571797785BDA}"/>
                </a:ext>
              </a:extLst>
            </p:cNvPr>
            <p:cNvSpPr/>
            <p:nvPr/>
          </p:nvSpPr>
          <p:spPr>
            <a:xfrm>
              <a:off x="8441473" y="4581128"/>
              <a:ext cx="579864" cy="211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45" name="Group"/>
          <p:cNvGrpSpPr/>
          <p:nvPr/>
        </p:nvGrpSpPr>
        <p:grpSpPr>
          <a:xfrm>
            <a:off x="2271402" y="2914307"/>
            <a:ext cx="7419008" cy="1717563"/>
            <a:chOff x="-50800" y="-50801"/>
            <a:chExt cx="10551477" cy="2442756"/>
          </a:xfrm>
        </p:grpSpPr>
        <p:grpSp>
          <p:nvGrpSpPr>
            <p:cNvPr id="443" name="Rectangle"/>
            <p:cNvGrpSpPr/>
            <p:nvPr/>
          </p:nvGrpSpPr>
          <p:grpSpPr>
            <a:xfrm>
              <a:off x="-50800" y="-50801"/>
              <a:ext cx="10551477" cy="2442756"/>
              <a:chOff x="0" y="-1"/>
              <a:chExt cx="10551476" cy="2442755"/>
            </a:xfrm>
          </p:grpSpPr>
          <p:sp>
            <p:nvSpPr>
              <p:cNvPr id="442" name="Rectangle"/>
              <p:cNvSpPr/>
              <p:nvPr/>
            </p:nvSpPr>
            <p:spPr>
              <a:xfrm>
                <a:off x="50799" y="50799"/>
                <a:ext cx="9215472" cy="2341156"/>
              </a:xfrm>
              <a:prstGeom prst="rect">
                <a:avLst/>
              </a:prstGeom>
              <a:solidFill>
                <a:srgbClr val="FFFFFF"/>
              </a:solidFill>
              <a:ln>
                <a:noFill/>
              </a:ln>
              <a:effectLst/>
            </p:spPr>
            <p:txBody>
              <a:bodyPr wrap="square" lIns="35719" tIns="35719" rIns="35719" bIns="35719" numCol="1" anchor="ctr">
                <a:noAutofit/>
              </a:bodyPr>
              <a:lstStyle/>
              <a:p>
                <a:pPr>
                  <a:defRPr sz="2200" b="0">
                    <a:solidFill>
                      <a:srgbClr val="FFFFFF"/>
                    </a:solidFill>
                    <a:latin typeface="+mn-lt"/>
                    <a:ea typeface="+mn-ea"/>
                    <a:cs typeface="+mn-cs"/>
                    <a:sym typeface="Helvetica Neue Medium"/>
                  </a:defRPr>
                </a:pPr>
                <a:endParaRPr sz="1547"/>
              </a:p>
            </p:txBody>
          </p:sp>
          <p:pic>
            <p:nvPicPr>
              <p:cNvPr id="441" name="Rectangle Rectangle" descr="Rectangle Rectangle"/>
              <p:cNvPicPr>
                <a:picLocks/>
              </p:cNvPicPr>
              <p:nvPr/>
            </p:nvPicPr>
            <p:blipFill>
              <a:blip r:embed="rId4">
                <a:extLst/>
              </a:blip>
              <a:stretch>
                <a:fillRect/>
              </a:stretch>
            </p:blipFill>
            <p:spPr>
              <a:xfrm>
                <a:off x="0" y="-1"/>
                <a:ext cx="10551476" cy="2442755"/>
              </a:xfrm>
              <a:prstGeom prst="rect">
                <a:avLst/>
              </a:prstGeom>
              <a:solidFill>
                <a:schemeClr val="bg1"/>
              </a:solidFill>
              <a:effectLst/>
            </p:spPr>
          </p:pic>
        </p:grpSp>
        <p:sp>
          <p:nvSpPr>
            <p:cNvPr id="444" name="From a modern perspective, psychophysics/PDM lies…"/>
            <p:cNvSpPr txBox="1"/>
            <p:nvPr/>
          </p:nvSpPr>
          <p:spPr>
            <a:xfrm>
              <a:off x="274905" y="24964"/>
              <a:ext cx="10083037" cy="22912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defRPr sz="2500" b="0">
                  <a:latin typeface="Helvetica Light"/>
                  <a:ea typeface="Helvetica Light"/>
                  <a:cs typeface="Helvetica Light"/>
                  <a:sym typeface="Helvetica Light"/>
                </a:defRPr>
              </a:pPr>
              <a:r>
                <a:rPr lang="es-ES" dirty="0"/>
                <a:t>P</a:t>
              </a:r>
              <a:r>
                <a:rPr dirty="0" err="1"/>
                <a:t>sychophysics</a:t>
              </a:r>
              <a:r>
                <a:rPr lang="es-ES" dirty="0"/>
                <a:t> </a:t>
              </a:r>
              <a:r>
                <a:rPr dirty="0"/>
                <a:t>lies</a:t>
              </a:r>
              <a:r>
                <a:rPr lang="es-ES" dirty="0"/>
                <a:t> </a:t>
              </a:r>
              <a:r>
                <a:rPr dirty="0"/>
                <a:t>at the interface between sensory neuroscience</a:t>
              </a:r>
              <a:r>
                <a:rPr lang="es-ES" dirty="0"/>
                <a:t> </a:t>
              </a:r>
              <a:r>
                <a:rPr dirty="0"/>
                <a:t>and </a:t>
              </a:r>
              <a:r>
                <a:rPr b="1" dirty="0" err="1">
                  <a:latin typeface="Helvetica"/>
                  <a:ea typeface="Helvetica"/>
                  <a:cs typeface="Helvetica"/>
                  <a:sym typeface="Helvetica"/>
                </a:rPr>
                <a:t>behaviour</a:t>
              </a:r>
              <a:r>
                <a:rPr dirty="0"/>
                <a:t>, with an emphasis on </a:t>
              </a:r>
              <a:r>
                <a:rPr dirty="0" err="1"/>
                <a:t>behaviours</a:t>
              </a:r>
              <a:r>
                <a:rPr dirty="0"/>
                <a:t> that</a:t>
              </a:r>
              <a:r>
                <a:rPr lang="es-ES" dirty="0"/>
                <a:t> </a:t>
              </a:r>
              <a:r>
                <a:rPr dirty="0"/>
                <a:t>depend on the perception of sensory magnitude</a:t>
              </a:r>
              <a:r>
                <a:rPr lang="es-ES" dirty="0"/>
                <a:t>.</a:t>
              </a:r>
              <a:endParaRPr dirty="0"/>
            </a:p>
          </p:txBody>
        </p:sp>
      </p:grpSp>
    </p:spTree>
    <p:extLst>
      <p:ext uri="{BB962C8B-B14F-4D97-AF65-F5344CB8AC3E}">
        <p14:creationId xmlns:p14="http://schemas.microsoft.com/office/powerpoint/2010/main" val="34126724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animBg="1" advAuto="0"/>
      <p:bldP spid="44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B4A3-0E08-EF46-BE39-C922796EB5D4}"/>
              </a:ext>
            </a:extLst>
          </p:cNvPr>
          <p:cNvSpPr>
            <a:spLocks noGrp="1"/>
          </p:cNvSpPr>
          <p:nvPr>
            <p:ph type="title"/>
          </p:nvPr>
        </p:nvSpPr>
        <p:spPr/>
        <p:txBody>
          <a:bodyPr/>
          <a:lstStyle/>
          <a:p>
            <a:endParaRPr lang="es-ES"/>
          </a:p>
        </p:txBody>
      </p:sp>
      <p:sp>
        <p:nvSpPr>
          <p:cNvPr id="3" name="Content Placeholder 2">
            <a:extLst>
              <a:ext uri="{FF2B5EF4-FFF2-40B4-BE49-F238E27FC236}">
                <a16:creationId xmlns:a16="http://schemas.microsoft.com/office/drawing/2014/main" id="{B9BA7DBD-224F-6A4E-8D69-3DE26D8F4594}"/>
              </a:ext>
            </a:extLst>
          </p:cNvPr>
          <p:cNvSpPr>
            <a:spLocks noGrp="1"/>
          </p:cNvSpPr>
          <p:nvPr>
            <p:ph idx="1"/>
          </p:nvPr>
        </p:nvSpPr>
        <p:spPr/>
        <p:txBody>
          <a:bodyPr/>
          <a:lstStyle/>
          <a:p>
            <a:endParaRPr lang="es-ES" dirty="0"/>
          </a:p>
        </p:txBody>
      </p:sp>
      <p:pic>
        <p:nvPicPr>
          <p:cNvPr id="4" name="Picture 3">
            <a:extLst>
              <a:ext uri="{FF2B5EF4-FFF2-40B4-BE49-F238E27FC236}">
                <a16:creationId xmlns:a16="http://schemas.microsoft.com/office/drawing/2014/main" id="{7F456A5C-BCD6-9D4D-BD26-2FD5E49ED146}"/>
              </a:ext>
            </a:extLst>
          </p:cNvPr>
          <p:cNvPicPr>
            <a:picLocks noChangeAspect="1"/>
          </p:cNvPicPr>
          <p:nvPr/>
        </p:nvPicPr>
        <p:blipFill>
          <a:blip r:embed="rId2"/>
          <a:stretch>
            <a:fillRect/>
          </a:stretch>
        </p:blipFill>
        <p:spPr>
          <a:xfrm>
            <a:off x="597876" y="0"/>
            <a:ext cx="9970478" cy="4535307"/>
          </a:xfrm>
          <a:prstGeom prst="rect">
            <a:avLst/>
          </a:prstGeom>
        </p:spPr>
      </p:pic>
      <p:sp>
        <p:nvSpPr>
          <p:cNvPr id="5" name="TextBox 4">
            <a:extLst>
              <a:ext uri="{FF2B5EF4-FFF2-40B4-BE49-F238E27FC236}">
                <a16:creationId xmlns:a16="http://schemas.microsoft.com/office/drawing/2014/main" id="{9354A915-9631-824C-9BE4-46F97D0A1BA0}"/>
              </a:ext>
            </a:extLst>
          </p:cNvPr>
          <p:cNvSpPr txBox="1"/>
          <p:nvPr/>
        </p:nvSpPr>
        <p:spPr>
          <a:xfrm>
            <a:off x="980732" y="4487749"/>
            <a:ext cx="10058400" cy="2554545"/>
          </a:xfrm>
          <a:prstGeom prst="rect">
            <a:avLst/>
          </a:prstGeom>
          <a:noFill/>
        </p:spPr>
        <p:txBody>
          <a:bodyPr wrap="square" rtlCol="0">
            <a:spAutoFit/>
          </a:bodyPr>
          <a:lstStyle/>
          <a:p>
            <a:r>
              <a:rPr lang="es-ES" sz="2000" b="1" u="sng" dirty="0" err="1">
                <a:latin typeface="Times" pitchFamily="2" charset="0"/>
              </a:rPr>
              <a:t>Detection</a:t>
            </a:r>
            <a:r>
              <a:rPr lang="es-ES" sz="2000" b="1" u="sng" dirty="0">
                <a:latin typeface="Times" pitchFamily="2" charset="0"/>
              </a:rPr>
              <a:t> and </a:t>
            </a:r>
            <a:r>
              <a:rPr lang="es-ES" sz="2000" b="1" u="sng" dirty="0" err="1">
                <a:latin typeface="Times" pitchFamily="2" charset="0"/>
              </a:rPr>
              <a:t>Discrimination</a:t>
            </a:r>
            <a:r>
              <a:rPr lang="es-ES" sz="2000" dirty="0">
                <a:latin typeface="Times" pitchFamily="2" charset="0"/>
              </a:rPr>
              <a:t> </a:t>
            </a:r>
            <a:r>
              <a:rPr lang="es-ES" sz="2000" dirty="0" err="1">
                <a:latin typeface="Times" pitchFamily="2" charset="0"/>
              </a:rPr>
              <a:t>involve</a:t>
            </a:r>
            <a:r>
              <a:rPr lang="es-ES" sz="2000" dirty="0">
                <a:latin typeface="Times" pitchFamily="2" charset="0"/>
              </a:rPr>
              <a:t> ‘</a:t>
            </a:r>
            <a:r>
              <a:rPr lang="es-ES" sz="2000" dirty="0" err="1">
                <a:latin typeface="Times" pitchFamily="2" charset="0"/>
              </a:rPr>
              <a:t>categorical</a:t>
            </a:r>
            <a:r>
              <a:rPr lang="es-ES" sz="2000" dirty="0">
                <a:latin typeface="Times" pitchFamily="2" charset="0"/>
              </a:rPr>
              <a:t> </a:t>
            </a:r>
            <a:r>
              <a:rPr lang="es-ES" sz="2000" dirty="0" err="1">
                <a:latin typeface="Times" pitchFamily="2" charset="0"/>
              </a:rPr>
              <a:t>choices</a:t>
            </a:r>
            <a:r>
              <a:rPr lang="es-ES" sz="2000" dirty="0">
                <a:latin typeface="Times" pitchFamily="2" charset="0"/>
              </a:rPr>
              <a:t>’ and </a:t>
            </a:r>
            <a:r>
              <a:rPr lang="es-ES" sz="2000" dirty="0" err="1">
                <a:latin typeface="Times" pitchFamily="2" charset="0"/>
              </a:rPr>
              <a:t>have</a:t>
            </a:r>
            <a:r>
              <a:rPr lang="es-ES" sz="2000" dirty="0">
                <a:latin typeface="Times" pitchFamily="2" charset="0"/>
              </a:rPr>
              <a:t> </a:t>
            </a:r>
            <a:r>
              <a:rPr lang="es-ES" sz="2000" dirty="0" err="1">
                <a:latin typeface="Times" pitchFamily="2" charset="0"/>
              </a:rPr>
              <a:t>been</a:t>
            </a:r>
            <a:r>
              <a:rPr lang="es-ES" sz="2000" dirty="0">
                <a:latin typeface="Times" pitchFamily="2" charset="0"/>
              </a:rPr>
              <a:t> </a:t>
            </a:r>
            <a:r>
              <a:rPr lang="es-ES" sz="2000" dirty="0" err="1">
                <a:latin typeface="Times" pitchFamily="2" charset="0"/>
              </a:rPr>
              <a:t>typically</a:t>
            </a:r>
            <a:r>
              <a:rPr lang="es-ES" sz="2000" dirty="0">
                <a:latin typeface="Times" pitchFamily="2" charset="0"/>
              </a:rPr>
              <a:t> </a:t>
            </a:r>
            <a:r>
              <a:rPr lang="es-ES" sz="2000" dirty="0" err="1">
                <a:latin typeface="Times" pitchFamily="2" charset="0"/>
              </a:rPr>
              <a:t>conceptualised</a:t>
            </a:r>
            <a:r>
              <a:rPr lang="es-ES" sz="2000" dirty="0">
                <a:latin typeface="Times" pitchFamily="2" charset="0"/>
              </a:rPr>
              <a:t> as </a:t>
            </a:r>
            <a:r>
              <a:rPr lang="es-ES" sz="2000" dirty="0" err="1">
                <a:latin typeface="Times" pitchFamily="2" charset="0"/>
              </a:rPr>
              <a:t>forms</a:t>
            </a:r>
            <a:r>
              <a:rPr lang="es-ES" sz="2000" dirty="0">
                <a:latin typeface="Times" pitchFamily="2" charset="0"/>
              </a:rPr>
              <a:t> of </a:t>
            </a:r>
            <a:r>
              <a:rPr lang="es-ES" sz="2000" b="1" dirty="0" err="1">
                <a:latin typeface="Times" pitchFamily="2" charset="0"/>
              </a:rPr>
              <a:t>hypothesis</a:t>
            </a:r>
            <a:r>
              <a:rPr lang="es-ES" sz="2000" b="1" dirty="0">
                <a:latin typeface="Times" pitchFamily="2" charset="0"/>
              </a:rPr>
              <a:t> </a:t>
            </a:r>
            <a:r>
              <a:rPr lang="es-ES" sz="2000" b="1" dirty="0" err="1">
                <a:latin typeface="Times" pitchFamily="2" charset="0"/>
              </a:rPr>
              <a:t>testing</a:t>
            </a:r>
            <a:r>
              <a:rPr lang="es-ES" sz="2000" dirty="0">
                <a:latin typeface="Times" pitchFamily="2" charset="0"/>
              </a:rPr>
              <a:t>.  </a:t>
            </a:r>
            <a:r>
              <a:rPr lang="es-ES" sz="2000" dirty="0" err="1">
                <a:latin typeface="Times" pitchFamily="2" charset="0"/>
              </a:rPr>
              <a:t>Common</a:t>
            </a:r>
            <a:r>
              <a:rPr lang="es-ES" sz="2000" dirty="0">
                <a:latin typeface="Times" pitchFamily="2" charset="0"/>
              </a:rPr>
              <a:t> in human and non-human primates and </a:t>
            </a:r>
            <a:r>
              <a:rPr lang="es-ES" sz="2000" dirty="0" err="1">
                <a:latin typeface="Times" pitchFamily="2" charset="0"/>
              </a:rPr>
              <a:t>other</a:t>
            </a:r>
            <a:r>
              <a:rPr lang="es-ES" sz="2000" dirty="0">
                <a:latin typeface="Times" pitchFamily="2" charset="0"/>
              </a:rPr>
              <a:t> </a:t>
            </a:r>
            <a:r>
              <a:rPr lang="es-ES" sz="2000" dirty="0" err="1">
                <a:latin typeface="Times" pitchFamily="2" charset="0"/>
              </a:rPr>
              <a:t>species</a:t>
            </a:r>
            <a:r>
              <a:rPr lang="es-ES" sz="2000" dirty="0">
                <a:latin typeface="Times" pitchFamily="2" charset="0"/>
              </a:rPr>
              <a:t>. </a:t>
            </a:r>
          </a:p>
          <a:p>
            <a:endParaRPr lang="es-ES" sz="2000" dirty="0">
              <a:latin typeface="Times" pitchFamily="2" charset="0"/>
            </a:endParaRPr>
          </a:p>
          <a:p>
            <a:r>
              <a:rPr lang="es-ES" sz="2000" b="1" u="sng" dirty="0" err="1">
                <a:latin typeface="Times" pitchFamily="2" charset="0"/>
              </a:rPr>
              <a:t>Estimation</a:t>
            </a:r>
            <a:r>
              <a:rPr lang="es-ES" sz="2000" b="1" u="sng" dirty="0">
                <a:latin typeface="Times" pitchFamily="2" charset="0"/>
              </a:rPr>
              <a:t> </a:t>
            </a:r>
            <a:r>
              <a:rPr lang="es-ES" sz="2000" dirty="0" err="1">
                <a:latin typeface="Times" pitchFamily="2" charset="0"/>
              </a:rPr>
              <a:t>involves</a:t>
            </a:r>
            <a:r>
              <a:rPr lang="es-ES" sz="2000" dirty="0">
                <a:latin typeface="Times" pitchFamily="2" charset="0"/>
              </a:rPr>
              <a:t> ‘</a:t>
            </a:r>
            <a:r>
              <a:rPr lang="es-ES" sz="2000" dirty="0" err="1">
                <a:latin typeface="Times" pitchFamily="2" charset="0"/>
              </a:rPr>
              <a:t>analog</a:t>
            </a:r>
            <a:r>
              <a:rPr lang="es-ES" sz="2000" dirty="0">
                <a:latin typeface="Times" pitchFamily="2" charset="0"/>
              </a:rPr>
              <a:t> </a:t>
            </a:r>
            <a:r>
              <a:rPr lang="es-ES" sz="2000" dirty="0" err="1">
                <a:latin typeface="Times" pitchFamily="2" charset="0"/>
              </a:rPr>
              <a:t>choices</a:t>
            </a:r>
            <a:r>
              <a:rPr lang="es-ES" sz="2000" dirty="0">
                <a:latin typeface="Times" pitchFamily="2" charset="0"/>
              </a:rPr>
              <a:t>’ and </a:t>
            </a:r>
            <a:r>
              <a:rPr lang="es-ES" sz="2000" dirty="0" err="1">
                <a:latin typeface="Times" pitchFamily="2" charset="0"/>
              </a:rPr>
              <a:t>is</a:t>
            </a:r>
            <a:r>
              <a:rPr lang="es-ES" sz="2000" dirty="0">
                <a:latin typeface="Times" pitchFamily="2" charset="0"/>
              </a:rPr>
              <a:t> more </a:t>
            </a:r>
            <a:r>
              <a:rPr lang="es-ES" sz="2000" dirty="0" err="1">
                <a:latin typeface="Times" pitchFamily="2" charset="0"/>
              </a:rPr>
              <a:t>related</a:t>
            </a:r>
            <a:r>
              <a:rPr lang="es-ES" sz="2000" dirty="0">
                <a:latin typeface="Times" pitchFamily="2" charset="0"/>
              </a:rPr>
              <a:t> to </a:t>
            </a:r>
            <a:r>
              <a:rPr lang="es-ES" sz="2000" b="1" dirty="0" err="1">
                <a:latin typeface="Times" pitchFamily="2" charset="0"/>
              </a:rPr>
              <a:t>statistical</a:t>
            </a:r>
            <a:r>
              <a:rPr lang="es-ES" sz="2000" b="1" dirty="0">
                <a:latin typeface="Times" pitchFamily="2" charset="0"/>
              </a:rPr>
              <a:t> </a:t>
            </a:r>
            <a:r>
              <a:rPr lang="es-ES" sz="2000" b="1" dirty="0" err="1">
                <a:latin typeface="Times" pitchFamily="2" charset="0"/>
              </a:rPr>
              <a:t>parameter</a:t>
            </a:r>
            <a:r>
              <a:rPr lang="es-ES" sz="2000" b="1" dirty="0">
                <a:latin typeface="Times" pitchFamily="2" charset="0"/>
              </a:rPr>
              <a:t> </a:t>
            </a:r>
            <a:r>
              <a:rPr lang="es-ES" sz="2000" b="1" dirty="0" err="1">
                <a:latin typeface="Times" pitchFamily="2" charset="0"/>
              </a:rPr>
              <a:t>estimation</a:t>
            </a:r>
            <a:r>
              <a:rPr lang="es-ES" sz="2000" b="1" dirty="0">
                <a:latin typeface="Times" pitchFamily="2" charset="0"/>
              </a:rPr>
              <a:t>. </a:t>
            </a:r>
            <a:r>
              <a:rPr lang="es-ES" sz="2000" dirty="0" err="1">
                <a:latin typeface="Times" pitchFamily="2" charset="0"/>
              </a:rPr>
              <a:t>It</a:t>
            </a:r>
            <a:r>
              <a:rPr lang="es-ES" sz="2000" dirty="0">
                <a:latin typeface="Times" pitchFamily="2" charset="0"/>
              </a:rPr>
              <a:t> </a:t>
            </a:r>
            <a:r>
              <a:rPr lang="es-ES" sz="2000" dirty="0" err="1">
                <a:latin typeface="Times" pitchFamily="2" charset="0"/>
              </a:rPr>
              <a:t>is</a:t>
            </a:r>
            <a:r>
              <a:rPr lang="es-ES" sz="2000" dirty="0">
                <a:latin typeface="Times" pitchFamily="2" charset="0"/>
              </a:rPr>
              <a:t> </a:t>
            </a:r>
            <a:r>
              <a:rPr lang="es-ES" sz="2000" dirty="0" err="1">
                <a:latin typeface="Times" pitchFamily="2" charset="0"/>
              </a:rPr>
              <a:t>also</a:t>
            </a:r>
            <a:r>
              <a:rPr lang="es-ES" sz="2000" dirty="0">
                <a:latin typeface="Times" pitchFamily="2" charset="0"/>
              </a:rPr>
              <a:t> more </a:t>
            </a:r>
            <a:r>
              <a:rPr lang="es-ES" sz="2000" dirty="0" err="1">
                <a:latin typeface="Times" pitchFamily="2" charset="0"/>
              </a:rPr>
              <a:t>sensitive</a:t>
            </a:r>
            <a:r>
              <a:rPr lang="es-ES" sz="2000" dirty="0">
                <a:latin typeface="Times" pitchFamily="2" charset="0"/>
              </a:rPr>
              <a:t> to </a:t>
            </a:r>
            <a:r>
              <a:rPr lang="es-ES" sz="2000" dirty="0" err="1">
                <a:latin typeface="Times" pitchFamily="2" charset="0"/>
              </a:rPr>
              <a:t>sensory</a:t>
            </a:r>
            <a:r>
              <a:rPr lang="es-ES" sz="2000" dirty="0">
                <a:latin typeface="Times" pitchFamily="2" charset="0"/>
              </a:rPr>
              <a:t>-motor </a:t>
            </a:r>
            <a:r>
              <a:rPr lang="es-ES" sz="2000" dirty="0" err="1">
                <a:latin typeface="Times" pitchFamily="2" charset="0"/>
              </a:rPr>
              <a:t>calibrations</a:t>
            </a:r>
            <a:r>
              <a:rPr lang="es-ES" sz="2000" dirty="0">
                <a:latin typeface="Times" pitchFamily="2" charset="0"/>
              </a:rPr>
              <a:t>. </a:t>
            </a:r>
            <a:r>
              <a:rPr lang="es-ES" sz="2000" dirty="0" err="1">
                <a:latin typeface="Times" pitchFamily="2" charset="0"/>
              </a:rPr>
              <a:t>Commonly</a:t>
            </a:r>
            <a:r>
              <a:rPr lang="es-ES" sz="2000" dirty="0">
                <a:latin typeface="Times" pitchFamily="2" charset="0"/>
              </a:rPr>
              <a:t> </a:t>
            </a:r>
            <a:r>
              <a:rPr lang="es-ES" sz="2000" dirty="0" err="1">
                <a:latin typeface="Times" pitchFamily="2" charset="0"/>
              </a:rPr>
              <a:t>restricted</a:t>
            </a:r>
            <a:r>
              <a:rPr lang="es-ES" sz="2000" dirty="0">
                <a:latin typeface="Times" pitchFamily="2" charset="0"/>
              </a:rPr>
              <a:t> to human and non-human primates. </a:t>
            </a:r>
          </a:p>
          <a:p>
            <a:endParaRPr lang="es-ES" sz="2000" dirty="0">
              <a:latin typeface="Times" pitchFamily="2" charset="0"/>
            </a:endParaRPr>
          </a:p>
        </p:txBody>
      </p:sp>
    </p:spTree>
    <p:extLst>
      <p:ext uri="{BB962C8B-B14F-4D97-AF65-F5344CB8AC3E}">
        <p14:creationId xmlns:p14="http://schemas.microsoft.com/office/powerpoint/2010/main" val="252966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6276</TotalTime>
  <Words>4800</Words>
  <Application>Microsoft Macintosh PowerPoint</Application>
  <PresentationFormat>Widescreen</PresentationFormat>
  <Paragraphs>492</Paragraphs>
  <Slides>68</Slides>
  <Notes>26</Notes>
  <HiddenSlides>0</HiddenSlides>
  <MMClips>4</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5" baseType="lpstr">
      <vt:lpstr>ＭＳ Ｐゴシック</vt:lpstr>
      <vt:lpstr>Arial</vt:lpstr>
      <vt:lpstr>Calibri</vt:lpstr>
      <vt:lpstr>Calibri Light</vt:lpstr>
      <vt:lpstr>Cambria Math</vt:lpstr>
      <vt:lpstr>Helvetica</vt:lpstr>
      <vt:lpstr>Helvetica Light</vt:lpstr>
      <vt:lpstr>Helvetica Neue</vt:lpstr>
      <vt:lpstr>Helvetica Neue Medium</vt:lpstr>
      <vt:lpstr>Lucida Grande</vt:lpstr>
      <vt:lpstr>Palatino</vt:lpstr>
      <vt:lpstr>Palatino Linotype</vt:lpstr>
      <vt:lpstr>Palatino-Roman</vt:lpstr>
      <vt:lpstr>Times</vt:lpstr>
      <vt:lpstr>Times New Roman</vt:lpstr>
      <vt:lpstr>Office Theme</vt:lpstr>
      <vt:lpstr>Equation</vt:lpstr>
      <vt:lpstr>Modeling Perceptual Decision Making </vt:lpstr>
      <vt:lpstr>Brain Circuits and Behavior Laboratory IDIBAPS, Barcelona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a detection task in rodents</vt:lpstr>
      <vt:lpstr>PowerPoint Presentation</vt:lpstr>
      <vt:lpstr>Mechanistic Description for Sensory detection experiments. </vt:lpstr>
      <vt:lpstr>Mechanistic Description for Sensory detection experiments. </vt:lpstr>
      <vt:lpstr>Mechanistic Description for Sensory detection experiments. </vt:lpstr>
      <vt:lpstr>Mechanistic Description for Sensory detection experiments. </vt:lpstr>
      <vt:lpstr>PowerPoint Presentation</vt:lpstr>
      <vt:lpstr>PowerPoint Presentation</vt:lpstr>
      <vt:lpstr>Signal Detection Theory: ROC curve</vt:lpstr>
      <vt:lpstr>Decision uncertainty</vt:lpstr>
      <vt:lpstr>PowerPoint Presentation</vt:lpstr>
      <vt:lpstr>Detection vs Discrimination</vt:lpstr>
      <vt:lpstr>Motion discrimination task</vt:lpstr>
      <vt:lpstr>Motion discrimination task</vt:lpstr>
      <vt:lpstr>Motion discrimination task</vt:lpstr>
      <vt:lpstr>Motion discrimination task</vt:lpstr>
      <vt:lpstr>Motion discrimination task</vt:lpstr>
      <vt:lpstr>PowerPoint Presentation</vt:lpstr>
      <vt:lpstr>History</vt:lpstr>
      <vt:lpstr>Response times: arising from processing stages</vt:lpstr>
      <vt:lpstr>Sequential sampling models</vt:lpstr>
      <vt:lpstr>PowerPoint Presentation</vt:lpstr>
      <vt:lpstr>The Drift Diffusion Model</vt:lpstr>
      <vt:lpstr>The Drift Diffusion Model</vt:lpstr>
      <vt:lpstr>The DDM’s ingredients</vt:lpstr>
      <vt:lpstr>DDM ingredients: evidence strength</vt:lpstr>
      <vt:lpstr>Changing evidence strength</vt:lpstr>
      <vt:lpstr>DDM ingredients: boundary adjustment</vt:lpstr>
      <vt:lpstr>Speed-accuracy trade-off</vt:lpstr>
      <vt:lpstr>DDM ingredients:  starting point</vt:lpstr>
      <vt:lpstr>Motion discrimination task</vt:lpstr>
      <vt:lpstr>Motion discrimination task</vt:lpstr>
      <vt:lpstr>Decision biases</vt:lpstr>
      <vt:lpstr>DDM ingredients: non-decision time</vt:lpstr>
      <vt:lpstr>Theoretical Bases of the Drif Difussion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about the brain? Does it also accumulate evidence to the bound?</vt:lpstr>
      <vt:lpstr>PowerPoint Presentation</vt:lpstr>
      <vt:lpstr>How about the brain?</vt:lpstr>
      <vt:lpstr>PowerPoint Presentation</vt:lpstr>
      <vt:lpstr>PowerPoint Presentation</vt:lpstr>
      <vt:lpstr>PowerPoint Presentation</vt:lpstr>
      <vt:lpstr>PowerPoint Presentation</vt:lpstr>
      <vt:lpstr>How about the brain?</vt:lpstr>
      <vt:lpstr>PowerPoint Presentation</vt:lpstr>
      <vt:lpstr>PowerPoint Presentation</vt:lpstr>
      <vt:lpstr>PowerPoint Presentation</vt:lpstr>
      <vt:lpstr>PowerPoint Presentation</vt:lpstr>
      <vt:lpstr>PowerPoint Presentation</vt:lpstr>
      <vt:lpstr>Gracias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LA ROCHA, JAIME(IDIBAPS)</dc:creator>
  <cp:lastModifiedBy>DE LA ROCHA, JAIME(IDIBAPS)</cp:lastModifiedBy>
  <cp:revision>56</cp:revision>
  <dcterms:created xsi:type="dcterms:W3CDTF">2025-07-04T08:04:19Z</dcterms:created>
  <dcterms:modified xsi:type="dcterms:W3CDTF">2025-07-12T15:22:55Z</dcterms:modified>
</cp:coreProperties>
</file>